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1"/>
  </p:notesMasterIdLst>
  <p:sldIdLst>
    <p:sldId id="256" r:id="rId2"/>
    <p:sldId id="290" r:id="rId3"/>
    <p:sldId id="262" r:id="rId4"/>
    <p:sldId id="266" r:id="rId5"/>
    <p:sldId id="263" r:id="rId6"/>
    <p:sldId id="264" r:id="rId7"/>
    <p:sldId id="268" r:id="rId8"/>
    <p:sldId id="269" r:id="rId9"/>
    <p:sldId id="275" r:id="rId10"/>
    <p:sldId id="265" r:id="rId11"/>
    <p:sldId id="267" r:id="rId12"/>
    <p:sldId id="276" r:id="rId13"/>
    <p:sldId id="292" r:id="rId14"/>
    <p:sldId id="291" r:id="rId15"/>
    <p:sldId id="274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3" r:id="rId28"/>
    <p:sldId id="295" r:id="rId29"/>
    <p:sldId id="299" r:id="rId30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012A"/>
    <a:srgbClr val="0000FF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8921D3D-646B-4C20-B13F-B967C0722079}" type="datetimeFigureOut">
              <a:rPr lang="sk-SK"/>
              <a:pPr>
                <a:defRPr/>
              </a:pPr>
              <a:t>26. 5. 2014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1275B2-B59B-4C04-8DC9-9177DBDCB22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1275B2-B59B-4C04-8DC9-9177DBDCB225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smtClean="0"/>
          </a:p>
        </p:txBody>
      </p:sp>
      <p:sp>
        <p:nvSpPr>
          <p:cNvPr id="36868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7ED1F2-67F7-4867-95D8-2FF042220E80}" type="slidenum">
              <a:rPr lang="sk-SK"/>
              <a:pPr/>
              <a:t>20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k-SK"/>
              <a:t>Klepnutím lze upravit styl předlohy podnadpisů.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k-SK"/>
              <a:t>Klepnutím lze upravit styl předlohy nadpisů.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DB664-4F53-4FC9-A019-4BD6C45EFBB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5D4B9-D4B4-4224-833C-05067299CA3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B5CB1-BA00-40FC-B5A0-AC15B9EDD5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ľ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abuľky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sk-SK" noProof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129F3-F705-4B39-BC83-A42395A0949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9D8DD-F89F-480A-976C-4F18201F6FD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99A32-B90C-4849-920B-C2815AE845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661DC-D4B3-4237-9ECD-602FEED9D2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4BF82-8807-488B-B219-CE6039F8EB2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934DD-AC8E-4A15-9851-073D772A92B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B888B-54AA-46CD-895A-BF47B08F395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4EAD9-9931-41F6-9D5B-7816EBB9F0D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BD509-FB87-4AC2-8FE6-1E3E1548A53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433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k-SK"/>
            </a:p>
          </p:txBody>
        </p:sp>
        <p:pic>
          <p:nvPicPr>
            <p:cNvPr id="2057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 předlohy nadpisů.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61A5815-961E-4C9B-8395-4DF06AA731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s://www.youtube.com/watch?v=AdF2uk-Es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8iQamAq-sc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26.xml"/><Relationship Id="rId3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slide" Target="slide25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11" Type="http://schemas.openxmlformats.org/officeDocument/2006/relationships/slide" Target="slide24.xml"/><Relationship Id="rId5" Type="http://schemas.openxmlformats.org/officeDocument/2006/relationships/slide" Target="slide18.xml"/><Relationship Id="rId10" Type="http://schemas.openxmlformats.org/officeDocument/2006/relationships/slide" Target="slide23.xml"/><Relationship Id="rId4" Type="http://schemas.openxmlformats.org/officeDocument/2006/relationships/slide" Target="slide17.xml"/><Relationship Id="rId9" Type="http://schemas.openxmlformats.org/officeDocument/2006/relationships/slide" Target="slide22.xml"/><Relationship Id="rId14" Type="http://schemas.openxmlformats.org/officeDocument/2006/relationships/slide" Target="slide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hyperlink" Target="https://www.youtube.com/watch?v=BlOscpxwOa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3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CZH5CmtQn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hyperlink" Target="https://www.youtube.com/watch?v=jblEyhOkpNY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hyperlink" Target="https://www.youtube.com/watch?v=CUxBISFGEp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racovn__h_rok_programu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slide" Target="slide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slide" Target="slide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tudium.webnode.sk/" TargetMode="External"/><Relationship Id="rId7" Type="http://schemas.openxmlformats.org/officeDocument/2006/relationships/hyperlink" Target="https://www.youtube.com/" TargetMode="External"/><Relationship Id="rId2" Type="http://schemas.openxmlformats.org/officeDocument/2006/relationships/hyperlink" Target="http://sk.wikipedia.org/wiki/Inform%C3%A1c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Dvojkov%C3%A1_%C4%8D%C3%ADseln%C3%A1_s%C3%BAstava" TargetMode="External"/><Relationship Id="rId5" Type="http://schemas.openxmlformats.org/officeDocument/2006/relationships/hyperlink" Target="http://www.hedvigova.szm.com/prevody2.htm" TargetMode="External"/><Relationship Id="rId4" Type="http://schemas.openxmlformats.org/officeDocument/2006/relationships/hyperlink" Target="https://sites.google.com/site/rosicova/studijne-materialy/informacie/sustavy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981075"/>
            <a:ext cx="7620000" cy="2057400"/>
          </a:xfrm>
        </p:spPr>
        <p:txBody>
          <a:bodyPr/>
          <a:lstStyle/>
          <a:p>
            <a:pPr eaLnBrk="1" hangingPunct="1">
              <a:defRPr/>
            </a:pPr>
            <a:r>
              <a:rPr lang="sk-SK" sz="4000" dirty="0" smtClean="0"/>
              <a:t>Základné pojmy informatiky</a:t>
            </a:r>
            <a:br>
              <a:rPr lang="sk-SK" sz="4000" dirty="0" smtClean="0"/>
            </a:br>
            <a:r>
              <a:rPr lang="sk-SK" sz="4000" dirty="0" smtClean="0"/>
              <a:t> </a:t>
            </a:r>
            <a:r>
              <a:rPr lang="sk-SK" sz="2000" dirty="0" smtClean="0"/>
              <a:t>údaj, informácia, znalosť, jednotky informácie, číselné sústavy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11188" y="3644900"/>
            <a:ext cx="3960812" cy="1584325"/>
          </a:xfrm>
          <a:prstGeom prst="rect">
            <a:avLst/>
          </a:prstGeo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sk-SK" sz="2400" kern="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sk-SK" sz="2400" kern="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sk-SK" sz="2400" kern="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sk-SK" sz="2400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Ing. Alžbeta Kanáliková</a:t>
            </a:r>
          </a:p>
          <a:p>
            <a:pPr algn="ctr">
              <a:defRPr/>
            </a:pPr>
            <a:r>
              <a:rPr lang="sk-SK" sz="2400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Rozširujúce štúdium</a:t>
            </a:r>
          </a:p>
          <a:p>
            <a:pPr algn="ctr">
              <a:defRPr/>
            </a:pPr>
            <a:r>
              <a:rPr lang="sk-SK" sz="2400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INFORMATIKA</a:t>
            </a:r>
          </a:p>
          <a:p>
            <a:pPr algn="ctr">
              <a:defRPr/>
            </a:pPr>
            <a:endParaRPr lang="sk-SK" sz="2400" kern="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sk-SK" sz="5400" kern="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b="1" dirty="0" smtClean="0"/>
              <a:t>Jednotky informácie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11760" y="1196752"/>
            <a:ext cx="6400800" cy="4248472"/>
          </a:xfrm>
        </p:spPr>
        <p:txBody>
          <a:bodyPr/>
          <a:lstStyle/>
          <a:p>
            <a:pPr>
              <a:defRPr/>
            </a:pPr>
            <a:r>
              <a:rPr lang="sk-SK" sz="2800" dirty="0" smtClean="0"/>
              <a:t>Jednotkou informácie je </a:t>
            </a:r>
            <a:r>
              <a:rPr lang="sk-SK" sz="2800" b="1" dirty="0" smtClean="0"/>
              <a:t>1bit – </a:t>
            </a:r>
            <a:r>
              <a:rPr lang="sk-SK" sz="2800" b="1" dirty="0" err="1" smtClean="0"/>
              <a:t>Binary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digit</a:t>
            </a:r>
            <a:r>
              <a:rPr lang="sk-SK" sz="2800" b="1" dirty="0" smtClean="0"/>
              <a:t> – </a:t>
            </a:r>
            <a:r>
              <a:rPr lang="sk-SK" sz="2800" dirty="0" smtClean="0"/>
              <a:t>dvojkové číslo </a:t>
            </a:r>
          </a:p>
          <a:p>
            <a:pPr>
              <a:defRPr/>
            </a:pPr>
            <a:r>
              <a:rPr lang="sk-SK" sz="2800" b="1" dirty="0" smtClean="0"/>
              <a:t>Bit </a:t>
            </a:r>
            <a:r>
              <a:rPr lang="sk-SK" sz="2800" dirty="0" smtClean="0"/>
              <a:t>nadobúda jeden z dvoch navzájom vylučujúcich sa stavov – pravda, nepravda, vypnutý, zapnutý, v počítačoch je vyjadrený číslom 0, alebo 1</a:t>
            </a:r>
          </a:p>
          <a:p>
            <a:pPr>
              <a:defRPr/>
            </a:pPr>
            <a:r>
              <a:rPr lang="sk-SK" sz="2800" dirty="0" smtClean="0"/>
              <a:t> Väčšia jednotka informácie je 8 bitov – </a:t>
            </a:r>
            <a:r>
              <a:rPr lang="sk-SK" sz="2800" b="1" dirty="0" smtClean="0"/>
              <a:t>1 Byte </a:t>
            </a:r>
            <a:endParaRPr lang="sk-SK" sz="2800" dirty="0" smtClean="0"/>
          </a:p>
          <a:p>
            <a:pPr>
              <a:defRPr/>
            </a:pPr>
            <a:endParaRPr lang="sk-SK" sz="2800" b="1" dirty="0" smtClean="0"/>
          </a:p>
          <a:p>
            <a:pPr>
              <a:defRPr/>
            </a:pPr>
            <a:endParaRPr lang="sk-SK" sz="2800" dirty="0"/>
          </a:p>
        </p:txBody>
      </p:sp>
      <p:sp>
        <p:nvSpPr>
          <p:cNvPr id="4" name="Oblak 3">
            <a:hlinkClick r:id="rId2"/>
          </p:cNvPr>
          <p:cNvSpPr/>
          <p:nvPr/>
        </p:nvSpPr>
        <p:spPr>
          <a:xfrm>
            <a:off x="2987824" y="5589240"/>
            <a:ext cx="1728192" cy="91440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Informácie</a:t>
            </a:r>
            <a:r>
              <a:rPr lang="sk-SK" sz="1400" b="1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počítači - VIDEO</a:t>
            </a:r>
            <a:endParaRPr lang="sk-SK" sz="1400" b="1" dirty="0">
              <a:solidFill>
                <a:srgbClr val="66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Voľná forma 4"/>
          <p:cNvSpPr/>
          <p:nvPr/>
        </p:nvSpPr>
        <p:spPr>
          <a:xfrm rot="631723">
            <a:off x="2521936" y="5344487"/>
            <a:ext cx="2106364" cy="611835"/>
          </a:xfrm>
          <a:custGeom>
            <a:avLst/>
            <a:gdLst>
              <a:gd name="connsiteX0" fmla="*/ 0 w 2106361"/>
              <a:gd name="connsiteY0" fmla="*/ 454432 h 908864"/>
              <a:gd name="connsiteX1" fmla="*/ 635935 w 2106361"/>
              <a:gd name="connsiteY1" fmla="*/ 37186 h 908864"/>
              <a:gd name="connsiteX2" fmla="*/ 1053182 w 2106361"/>
              <a:gd name="connsiteY2" fmla="*/ 2 h 908864"/>
              <a:gd name="connsiteX3" fmla="*/ 2106360 w 2106361"/>
              <a:gd name="connsiteY3" fmla="*/ 0 h 908864"/>
              <a:gd name="connsiteX4" fmla="*/ 2106361 w 2106361"/>
              <a:gd name="connsiteY4" fmla="*/ 454432 h 908864"/>
              <a:gd name="connsiteX5" fmla="*/ 1470427 w 2106361"/>
              <a:gd name="connsiteY5" fmla="*/ 871680 h 908864"/>
              <a:gd name="connsiteX6" fmla="*/ 1053179 w 2106361"/>
              <a:gd name="connsiteY6" fmla="*/ 908864 h 908864"/>
              <a:gd name="connsiteX7" fmla="*/ 635931 w 2106361"/>
              <a:gd name="connsiteY7" fmla="*/ 871679 h 908864"/>
              <a:gd name="connsiteX8" fmla="*/ -2 w 2106361"/>
              <a:gd name="connsiteY8" fmla="*/ 454430 h 908864"/>
              <a:gd name="connsiteX9" fmla="*/ 0 w 2106361"/>
              <a:gd name="connsiteY9" fmla="*/ 454432 h 908864"/>
              <a:gd name="connsiteX0" fmla="*/ 437374 w 2106364"/>
              <a:gd name="connsiteY0" fmla="*/ 881366 h 908864"/>
              <a:gd name="connsiteX1" fmla="*/ 635938 w 2106364"/>
              <a:gd name="connsiteY1" fmla="*/ 37186 h 908864"/>
              <a:gd name="connsiteX2" fmla="*/ 1053185 w 2106364"/>
              <a:gd name="connsiteY2" fmla="*/ 2 h 908864"/>
              <a:gd name="connsiteX3" fmla="*/ 2106363 w 2106364"/>
              <a:gd name="connsiteY3" fmla="*/ 0 h 908864"/>
              <a:gd name="connsiteX4" fmla="*/ 2106364 w 2106364"/>
              <a:gd name="connsiteY4" fmla="*/ 454432 h 908864"/>
              <a:gd name="connsiteX5" fmla="*/ 1470430 w 2106364"/>
              <a:gd name="connsiteY5" fmla="*/ 871680 h 908864"/>
              <a:gd name="connsiteX6" fmla="*/ 1053182 w 2106364"/>
              <a:gd name="connsiteY6" fmla="*/ 908864 h 908864"/>
              <a:gd name="connsiteX7" fmla="*/ 635934 w 2106364"/>
              <a:gd name="connsiteY7" fmla="*/ 871679 h 908864"/>
              <a:gd name="connsiteX8" fmla="*/ 1 w 2106364"/>
              <a:gd name="connsiteY8" fmla="*/ 454430 h 908864"/>
              <a:gd name="connsiteX9" fmla="*/ 437374 w 2106364"/>
              <a:gd name="connsiteY9" fmla="*/ 881366 h 908864"/>
              <a:gd name="connsiteX0" fmla="*/ 437374 w 2106364"/>
              <a:gd name="connsiteY0" fmla="*/ 881366 h 1505623"/>
              <a:gd name="connsiteX1" fmla="*/ 635938 w 2106364"/>
              <a:gd name="connsiteY1" fmla="*/ 37186 h 1505623"/>
              <a:gd name="connsiteX2" fmla="*/ 1053185 w 2106364"/>
              <a:gd name="connsiteY2" fmla="*/ 2 h 1505623"/>
              <a:gd name="connsiteX3" fmla="*/ 2106363 w 2106364"/>
              <a:gd name="connsiteY3" fmla="*/ 0 h 1505623"/>
              <a:gd name="connsiteX4" fmla="*/ 2106364 w 2106364"/>
              <a:gd name="connsiteY4" fmla="*/ 454432 h 1505623"/>
              <a:gd name="connsiteX5" fmla="*/ 1470430 w 2106364"/>
              <a:gd name="connsiteY5" fmla="*/ 871680 h 1505623"/>
              <a:gd name="connsiteX6" fmla="*/ 1053182 w 2106364"/>
              <a:gd name="connsiteY6" fmla="*/ 908864 h 1505623"/>
              <a:gd name="connsiteX7" fmla="*/ 702391 w 2106364"/>
              <a:gd name="connsiteY7" fmla="*/ 1481093 h 1505623"/>
              <a:gd name="connsiteX8" fmla="*/ 1 w 2106364"/>
              <a:gd name="connsiteY8" fmla="*/ 454430 h 1505623"/>
              <a:gd name="connsiteX9" fmla="*/ 437374 w 2106364"/>
              <a:gd name="connsiteY9" fmla="*/ 881366 h 1505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06364" h="1505623">
                <a:moveTo>
                  <a:pt x="437374" y="881366"/>
                </a:moveTo>
                <a:cubicBezTo>
                  <a:pt x="437375" y="699987"/>
                  <a:pt x="249973" y="109044"/>
                  <a:pt x="635938" y="37186"/>
                </a:cubicBezTo>
                <a:cubicBezTo>
                  <a:pt x="767697" y="12655"/>
                  <a:pt x="909684" y="2"/>
                  <a:pt x="1053185" y="2"/>
                </a:cubicBezTo>
                <a:lnTo>
                  <a:pt x="2106363" y="0"/>
                </a:lnTo>
                <a:cubicBezTo>
                  <a:pt x="2106364" y="151477"/>
                  <a:pt x="2106364" y="302955"/>
                  <a:pt x="2106364" y="454432"/>
                </a:cubicBezTo>
                <a:cubicBezTo>
                  <a:pt x="2106364" y="635812"/>
                  <a:pt x="1856395" y="799821"/>
                  <a:pt x="1470430" y="871680"/>
                </a:cubicBezTo>
                <a:cubicBezTo>
                  <a:pt x="1338671" y="896211"/>
                  <a:pt x="1181189" y="807295"/>
                  <a:pt x="1053182" y="908864"/>
                </a:cubicBezTo>
                <a:cubicBezTo>
                  <a:pt x="925175" y="1010433"/>
                  <a:pt x="834150" y="1505624"/>
                  <a:pt x="702391" y="1481093"/>
                </a:cubicBezTo>
                <a:cubicBezTo>
                  <a:pt x="316426" y="1409234"/>
                  <a:pt x="0" y="635810"/>
                  <a:pt x="1" y="454430"/>
                </a:cubicBezTo>
                <a:lnTo>
                  <a:pt x="437374" y="881366"/>
                </a:lnTo>
                <a:close/>
              </a:path>
            </a:pathLst>
          </a:cu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7012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Nauč sa viac</a:t>
            </a:r>
            <a:endParaRPr lang="sk-SK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7012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Ovál 6">
            <a:hlinkClick r:id="rId3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blak 7">
            <a:hlinkClick r:id="rId4"/>
          </p:cNvPr>
          <p:cNvSpPr/>
          <p:nvPr/>
        </p:nvSpPr>
        <p:spPr>
          <a:xfrm>
            <a:off x="6660232" y="5589240"/>
            <a:ext cx="1656184" cy="8640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 rot="1478653">
            <a:off x="5769376" y="5427338"/>
            <a:ext cx="24192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Pozri si ešte video</a:t>
            </a:r>
            <a:endParaRPr lang="sk-SK" sz="2000" b="1" cap="none" spc="0" dirty="0">
              <a:ln w="1905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b="1" dirty="0" smtClean="0"/>
              <a:t>Ďalšie jednotky informácie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339974" y="1600200"/>
            <a:ext cx="6804025" cy="5069160"/>
          </a:xfrm>
        </p:spPr>
        <p:txBody>
          <a:bodyPr/>
          <a:lstStyle/>
          <a:p>
            <a:pPr>
              <a:defRPr/>
            </a:pPr>
            <a:r>
              <a:rPr lang="sk-SK" dirty="0" smtClean="0"/>
              <a:t>1KB = 1024 B= 2</a:t>
            </a:r>
            <a:r>
              <a:rPr lang="sk-SK" baseline="30000" dirty="0" smtClean="0"/>
              <a:t>10</a:t>
            </a:r>
            <a:r>
              <a:rPr lang="sk-SK" dirty="0" smtClean="0"/>
              <a:t> B – 1Kilobajt</a:t>
            </a:r>
          </a:p>
          <a:p>
            <a:pPr>
              <a:defRPr/>
            </a:pPr>
            <a:r>
              <a:rPr lang="sk-SK" dirty="0" smtClean="0"/>
              <a:t> 1MB = 1024 KB= 2</a:t>
            </a:r>
            <a:r>
              <a:rPr lang="sk-SK" baseline="30000" dirty="0" smtClean="0"/>
              <a:t>10</a:t>
            </a:r>
            <a:r>
              <a:rPr lang="sk-SK" dirty="0" smtClean="0"/>
              <a:t>B * 2</a:t>
            </a:r>
            <a:r>
              <a:rPr lang="sk-SK" baseline="30000" dirty="0" smtClean="0"/>
              <a:t>10</a:t>
            </a:r>
            <a:r>
              <a:rPr lang="sk-SK" dirty="0" smtClean="0"/>
              <a:t> B = = 2</a:t>
            </a:r>
            <a:r>
              <a:rPr lang="sk-SK" baseline="30000" dirty="0" smtClean="0"/>
              <a:t>20 </a:t>
            </a:r>
            <a:r>
              <a:rPr lang="sk-SK" dirty="0" smtClean="0"/>
              <a:t>B – 1 Megabajt</a:t>
            </a:r>
          </a:p>
          <a:p>
            <a:pPr>
              <a:defRPr/>
            </a:pPr>
            <a:r>
              <a:rPr lang="sk-SK" dirty="0" smtClean="0"/>
              <a:t>1GB = 1024 MB= 2</a:t>
            </a:r>
            <a:r>
              <a:rPr lang="sk-SK" baseline="30000" dirty="0" smtClean="0"/>
              <a:t>10</a:t>
            </a:r>
            <a:r>
              <a:rPr lang="sk-SK" dirty="0" smtClean="0"/>
              <a:t>B * 2</a:t>
            </a:r>
            <a:r>
              <a:rPr lang="sk-SK" baseline="30000" dirty="0" smtClean="0"/>
              <a:t>10</a:t>
            </a:r>
            <a:r>
              <a:rPr lang="sk-SK" dirty="0" smtClean="0"/>
              <a:t> B* 2</a:t>
            </a:r>
            <a:r>
              <a:rPr lang="sk-SK" baseline="30000" dirty="0" smtClean="0"/>
              <a:t>10</a:t>
            </a:r>
            <a:r>
              <a:rPr lang="sk-SK" dirty="0" smtClean="0"/>
              <a:t> B= 2</a:t>
            </a:r>
            <a:r>
              <a:rPr lang="sk-SK" baseline="30000" dirty="0" smtClean="0"/>
              <a:t>30 </a:t>
            </a:r>
            <a:r>
              <a:rPr lang="sk-SK" dirty="0" smtClean="0"/>
              <a:t>B – 1 Gigabajt</a:t>
            </a:r>
          </a:p>
          <a:p>
            <a:pPr>
              <a:buNone/>
              <a:defRPr/>
            </a:pPr>
            <a:endParaRPr lang="sk-SK" dirty="0" smtClean="0"/>
          </a:p>
          <a:p>
            <a:pPr>
              <a:buNone/>
              <a:defRPr/>
            </a:pPr>
            <a:r>
              <a:rPr lang="sk-SK" sz="2400" b="1" u="sng" dirty="0" smtClean="0"/>
              <a:t>Príklady na riešenie</a:t>
            </a:r>
            <a:r>
              <a:rPr lang="sk-SK" sz="2400" u="sng" dirty="0" smtClean="0"/>
              <a:t>:</a:t>
            </a:r>
          </a:p>
          <a:p>
            <a:pPr>
              <a:buNone/>
              <a:defRPr/>
            </a:pPr>
            <a:r>
              <a:rPr lang="sk-SK" sz="2400" i="1" dirty="0" smtClean="0"/>
              <a:t>Koľko bajtov,  kilobajtov, megabajtov je 1,5GB?</a:t>
            </a:r>
          </a:p>
          <a:p>
            <a:pPr marL="0" indent="12700">
              <a:buNone/>
              <a:defRPr/>
            </a:pPr>
            <a:r>
              <a:rPr lang="sk-SK" sz="2400" i="1" dirty="0" smtClean="0"/>
              <a:t>Koľko GB zaberie adresár ak má obsah svojich súborov 4 691 038 KB?</a:t>
            </a:r>
          </a:p>
          <a:p>
            <a:pPr>
              <a:buNone/>
              <a:defRPr/>
            </a:pPr>
            <a:endParaRPr lang="sk-SK" sz="2400" i="1" dirty="0"/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smtClean="0"/>
              <a:t>Informatika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800" dirty="0" smtClean="0"/>
              <a:t>je veda o systematickom spracovaní informácií (automatické spracovanie informácií pomocou počítačov)</a:t>
            </a:r>
          </a:p>
          <a:p>
            <a:pPr eaLnBrk="1" hangingPunct="1">
              <a:defRPr/>
            </a:pPr>
            <a:endParaRPr lang="sk-SK" sz="2800" dirty="0" smtClean="0"/>
          </a:p>
          <a:p>
            <a:pPr eaLnBrk="1" hangingPunct="1">
              <a:defRPr/>
            </a:pPr>
            <a:r>
              <a:rPr lang="sk-SK" sz="2800" dirty="0" smtClean="0"/>
              <a:t>odbor zaoberajúci sa zákonitosťami vzniku, zberu, prenosu, triedenia, spracovania a použitia informácií</a:t>
            </a:r>
          </a:p>
          <a:p>
            <a:pPr eaLnBrk="1" hangingPunct="1">
              <a:defRPr/>
            </a:pPr>
            <a:endParaRPr lang="sk-SK" dirty="0" smtClean="0"/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Opakovanie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11760" y="1412776"/>
            <a:ext cx="6400800" cy="5112568"/>
          </a:xfrm>
        </p:spPr>
        <p:txBody>
          <a:bodyPr/>
          <a:lstStyle/>
          <a:p>
            <a:r>
              <a:rPr lang="sk-SK" sz="2800" dirty="0" smtClean="0"/>
              <a:t>Čo je to údaj?</a:t>
            </a:r>
          </a:p>
          <a:p>
            <a:r>
              <a:rPr lang="sk-SK" sz="2800" dirty="0" smtClean="0"/>
              <a:t>Čo je to informácia?</a:t>
            </a:r>
          </a:p>
          <a:p>
            <a:r>
              <a:rPr lang="sk-SK" sz="2800" dirty="0" smtClean="0"/>
              <a:t>Čo je to znalosť?</a:t>
            </a:r>
          </a:p>
          <a:p>
            <a:r>
              <a:rPr lang="sk-SK" sz="2800" dirty="0" smtClean="0"/>
              <a:t>Aké sú vzťahy medzi údajmi, znalosťami a informáciami?</a:t>
            </a:r>
          </a:p>
          <a:p>
            <a:r>
              <a:rPr lang="sk-SK" sz="2800" dirty="0" smtClean="0"/>
              <a:t>Aké sú základné jednotky informácie?</a:t>
            </a:r>
          </a:p>
          <a:p>
            <a:r>
              <a:rPr lang="sk-SK" sz="2800" dirty="0" smtClean="0"/>
              <a:t>Aké väčšie jednotky informácie poznáš?</a:t>
            </a:r>
          </a:p>
          <a:p>
            <a:r>
              <a:rPr lang="sk-SK" sz="2800" dirty="0" smtClean="0"/>
              <a:t>Čo je to informatika?</a:t>
            </a:r>
          </a:p>
          <a:p>
            <a:endParaRPr lang="sk-SK" dirty="0"/>
          </a:p>
        </p:txBody>
      </p:sp>
      <p:sp>
        <p:nvSpPr>
          <p:cNvPr id="4" name="Oblak 3"/>
          <p:cNvSpPr/>
          <p:nvPr/>
        </p:nvSpPr>
        <p:spPr>
          <a:xfrm rot="19990417">
            <a:off x="5868712" y="420586"/>
            <a:ext cx="2138344" cy="1150702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F701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ZOPAKUJ SI</a:t>
            </a:r>
            <a:endParaRPr lang="sk-SK" sz="1600" b="1" dirty="0">
              <a:solidFill>
                <a:srgbClr val="F701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38400" y="1340768"/>
            <a:ext cx="6400800" cy="5517232"/>
          </a:xfrm>
        </p:spPr>
        <p:txBody>
          <a:bodyPr/>
          <a:lstStyle/>
          <a:p>
            <a:r>
              <a:rPr lang="sk-SK" sz="2000" dirty="0" smtClean="0">
                <a:hlinkClick r:id="rId2" action="ppaction://hlinksldjump"/>
              </a:rPr>
              <a:t>Číselné sústavy</a:t>
            </a:r>
            <a:endParaRPr lang="sk-SK" sz="2000" dirty="0" smtClean="0"/>
          </a:p>
          <a:p>
            <a:r>
              <a:rPr lang="sk-SK" sz="2000" dirty="0" smtClean="0">
                <a:hlinkClick r:id="rId3" action="ppaction://hlinksldjump"/>
              </a:rPr>
              <a:t>Typy číselných sústav</a:t>
            </a:r>
            <a:endParaRPr lang="sk-SK" sz="2000" dirty="0" smtClean="0"/>
          </a:p>
          <a:p>
            <a:r>
              <a:rPr lang="sk-SK" sz="2000" dirty="0" smtClean="0">
                <a:hlinkClick r:id="rId4" action="ppaction://hlinksldjump"/>
              </a:rPr>
              <a:t>Desiatková sústava – dekadická</a:t>
            </a:r>
            <a:endParaRPr lang="sk-SK" sz="2000" dirty="0" smtClean="0"/>
          </a:p>
          <a:p>
            <a:r>
              <a:rPr lang="sk-SK" sz="2000" dirty="0" smtClean="0">
                <a:hlinkClick r:id="rId5" action="ppaction://hlinksldjump"/>
              </a:rPr>
              <a:t>Dvojková sústava – binárna</a:t>
            </a:r>
            <a:endParaRPr lang="sk-SK" sz="2000" dirty="0" smtClean="0"/>
          </a:p>
          <a:p>
            <a:r>
              <a:rPr lang="sk-SK" sz="2000" dirty="0" smtClean="0">
                <a:hlinkClick r:id="rId6" action="ppaction://hlinksldjump"/>
              </a:rPr>
              <a:t>Všeobecný zápis čísla v pozičnej sústave</a:t>
            </a:r>
            <a:endParaRPr lang="sk-SK" sz="2000" dirty="0" smtClean="0"/>
          </a:p>
          <a:p>
            <a:r>
              <a:rPr lang="sk-SK" sz="2000" dirty="0" smtClean="0">
                <a:hlinkClick r:id="rId7" action="ppaction://hlinksldjump"/>
              </a:rPr>
              <a:t>Prevod čísla z dvojkovej do desiatkovej sústavy</a:t>
            </a:r>
            <a:endParaRPr lang="sk-SK" sz="2000" dirty="0" smtClean="0"/>
          </a:p>
          <a:p>
            <a:r>
              <a:rPr lang="sk-SK" sz="2000" dirty="0" smtClean="0">
                <a:hlinkClick r:id="rId8" action="ppaction://hlinksldjump"/>
              </a:rPr>
              <a:t>Prevod čísla z desiatkovej do dvojkovej sústavy</a:t>
            </a:r>
            <a:endParaRPr lang="sk-SK" sz="2000" dirty="0" smtClean="0"/>
          </a:p>
          <a:p>
            <a:r>
              <a:rPr lang="sk-SK" sz="2000" dirty="0" smtClean="0">
                <a:hlinkClick r:id="rId9" action="ppaction://hlinksldjump"/>
              </a:rPr>
              <a:t>Iné číselné sústavy?</a:t>
            </a:r>
            <a:endParaRPr lang="sk-SK" sz="2000" dirty="0" smtClean="0"/>
          </a:p>
          <a:p>
            <a:r>
              <a:rPr lang="sk-SK" sz="2000" dirty="0" err="1" smtClean="0">
                <a:hlinkClick r:id="rId10" action="ppaction://hlinksldjump"/>
              </a:rPr>
              <a:t>Osmičková</a:t>
            </a:r>
            <a:r>
              <a:rPr lang="sk-SK" sz="2000" dirty="0" smtClean="0">
                <a:hlinkClick r:id="rId10" action="ppaction://hlinksldjump"/>
              </a:rPr>
              <a:t> – </a:t>
            </a:r>
            <a:r>
              <a:rPr lang="sk-SK" sz="2000" dirty="0" err="1" smtClean="0">
                <a:hlinkClick r:id="rId10" action="ppaction://hlinksldjump"/>
              </a:rPr>
              <a:t>oktálna</a:t>
            </a:r>
            <a:r>
              <a:rPr lang="sk-SK" sz="2000" dirty="0" smtClean="0">
                <a:hlinkClick r:id="rId10" action="ppaction://hlinksldjump"/>
              </a:rPr>
              <a:t> sústava</a:t>
            </a:r>
            <a:endParaRPr lang="sk-SK" sz="2000" dirty="0" smtClean="0"/>
          </a:p>
          <a:p>
            <a:r>
              <a:rPr lang="sk-SK" sz="2000" dirty="0" err="1" smtClean="0">
                <a:hlinkClick r:id="rId11" action="ppaction://hlinksldjump"/>
              </a:rPr>
              <a:t>Šestnástková</a:t>
            </a:r>
            <a:r>
              <a:rPr lang="sk-SK" sz="2000" dirty="0" smtClean="0">
                <a:hlinkClick r:id="rId11" action="ppaction://hlinksldjump"/>
              </a:rPr>
              <a:t> – hexadecimálna sústava</a:t>
            </a:r>
            <a:endParaRPr lang="sk-SK" sz="2000" dirty="0" smtClean="0"/>
          </a:p>
          <a:p>
            <a:r>
              <a:rPr lang="sk-SK" sz="2000" dirty="0" smtClean="0">
                <a:hlinkClick r:id="rId12" action="ppaction://hlinksldjump"/>
              </a:rPr>
              <a:t>Prevody medzi sústavami pomocou tabuľky</a:t>
            </a:r>
            <a:endParaRPr lang="sk-SK" sz="2000" dirty="0" smtClean="0"/>
          </a:p>
          <a:p>
            <a:r>
              <a:rPr lang="sk-SK" sz="2000" dirty="0" smtClean="0">
                <a:hlinkClick r:id="rId13" action="ppaction://hlinksldjump"/>
              </a:rPr>
              <a:t>Príklad použitia kalkulačky</a:t>
            </a:r>
            <a:endParaRPr lang="sk-SK" sz="2000" dirty="0" smtClean="0"/>
          </a:p>
          <a:p>
            <a:r>
              <a:rPr lang="sk-SK" sz="2000" dirty="0" smtClean="0">
                <a:hlinkClick r:id="rId14" action="ppaction://hlinksldjump"/>
              </a:rPr>
              <a:t>Opakovanie</a:t>
            </a:r>
            <a:endParaRPr lang="sk-SK" sz="2000" dirty="0" smtClean="0"/>
          </a:p>
          <a:p>
            <a:endParaRPr lang="sk-SK" sz="2400" dirty="0" smtClean="0"/>
          </a:p>
          <a:p>
            <a:endParaRPr lang="sk-SK" sz="2800" dirty="0" smtClean="0"/>
          </a:p>
          <a:p>
            <a:endParaRPr lang="sk-SK" sz="2800" dirty="0" smtClean="0"/>
          </a:p>
          <a:p>
            <a:endParaRPr lang="sk-SK" sz="2800" dirty="0" smtClean="0"/>
          </a:p>
          <a:p>
            <a:endParaRPr lang="sk-SK" sz="2800" dirty="0" smtClean="0"/>
          </a:p>
          <a:p>
            <a:endParaRPr lang="sk-SK" sz="2800" dirty="0" smtClean="0"/>
          </a:p>
          <a:p>
            <a:endParaRPr lang="sk-SK" sz="2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11760" y="0"/>
            <a:ext cx="6166048" cy="1484784"/>
          </a:xfrm>
        </p:spPr>
        <p:txBody>
          <a:bodyPr/>
          <a:lstStyle/>
          <a:p>
            <a:r>
              <a:rPr lang="sk-SK" b="1" dirty="0" smtClean="0"/>
              <a:t>OBSAH </a:t>
            </a:r>
            <a:br>
              <a:rPr lang="sk-SK" b="1" dirty="0" smtClean="0"/>
            </a:br>
            <a:r>
              <a:rPr lang="sk-SK" b="1" dirty="0" smtClean="0"/>
              <a:t> </a:t>
            </a:r>
            <a:r>
              <a:rPr lang="sk-SK" sz="2800" b="1" dirty="0" smtClean="0"/>
              <a:t>2. časť – Číselné sústavy</a:t>
            </a:r>
            <a:endParaRPr lang="sk-SK" sz="28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60350"/>
            <a:ext cx="6400800" cy="981075"/>
          </a:xfrm>
        </p:spPr>
        <p:txBody>
          <a:bodyPr/>
          <a:lstStyle/>
          <a:p>
            <a:pPr eaLnBrk="1" hangingPunct="1">
              <a:defRPr/>
            </a:pPr>
            <a:r>
              <a:rPr lang="sk-SK" b="1" dirty="0" smtClean="0"/>
              <a:t>Číselné sústavy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idx="1"/>
          </p:nvPr>
        </p:nvSpPr>
        <p:spPr>
          <a:xfrm>
            <a:off x="2339975" y="1557338"/>
            <a:ext cx="6624638" cy="4419600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sz="2800" dirty="0" smtClean="0"/>
              <a:t>Čísla v číselných sústavách zapisujeme </a:t>
            </a:r>
            <a:r>
              <a:rPr lang="sk-SK" sz="2800" dirty="0" smtClean="0">
                <a:solidFill>
                  <a:srgbClr val="FF3300"/>
                </a:solidFill>
              </a:rPr>
              <a:t>znakmi</a:t>
            </a:r>
            <a:r>
              <a:rPr lang="sk-SK" sz="2800" dirty="0" smtClean="0"/>
              <a:t>, ktoré sa nazývajú </a:t>
            </a:r>
            <a:r>
              <a:rPr lang="sk-SK" sz="2800" i="1" dirty="0" smtClean="0"/>
              <a:t>číslice</a:t>
            </a:r>
            <a:r>
              <a:rPr lang="sk-SK" sz="2800" dirty="0" smtClean="0"/>
              <a:t>.</a:t>
            </a:r>
          </a:p>
          <a:p>
            <a:pPr algn="just" eaLnBrk="1" hangingPunct="1">
              <a:defRPr/>
            </a:pPr>
            <a:endParaRPr lang="sk-SK" sz="2800" dirty="0" smtClean="0"/>
          </a:p>
          <a:p>
            <a:pPr algn="just" eaLnBrk="1" hangingPunct="1">
              <a:defRPr/>
            </a:pPr>
            <a:r>
              <a:rPr lang="sk-SK" sz="2800" dirty="0" smtClean="0"/>
              <a:t>Rozlišujeme </a:t>
            </a:r>
            <a:r>
              <a:rPr lang="sk-SK" sz="2800" i="1" dirty="0" smtClean="0"/>
              <a:t>sústavy </a:t>
            </a:r>
            <a:r>
              <a:rPr lang="sk-SK" sz="2800" i="1" dirty="0" smtClean="0">
                <a:solidFill>
                  <a:srgbClr val="FF0000"/>
                </a:solidFill>
              </a:rPr>
              <a:t>pozičné</a:t>
            </a:r>
            <a:r>
              <a:rPr lang="sk-SK" sz="2800" dirty="0" smtClean="0">
                <a:solidFill>
                  <a:srgbClr val="FF0000"/>
                </a:solidFill>
              </a:rPr>
              <a:t>,</a:t>
            </a:r>
            <a:r>
              <a:rPr lang="sk-SK" sz="2800" dirty="0" smtClean="0"/>
              <a:t> v ktorých význam číslic záleží od ich miesta /pozície/ v zápise, a </a:t>
            </a:r>
            <a:r>
              <a:rPr lang="sk-SK" sz="2800" i="1" dirty="0" smtClean="0"/>
              <a:t>nepozičné</a:t>
            </a:r>
            <a:r>
              <a:rPr lang="sk-SK" sz="2800" dirty="0" smtClean="0"/>
              <a:t> /napr. rímska sústava/.</a:t>
            </a:r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188913"/>
            <a:ext cx="67691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Typy číselných sústav</a:t>
            </a:r>
            <a:endParaRPr lang="sk-SK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124075" y="1628775"/>
            <a:ext cx="6551613" cy="3744913"/>
          </a:xfrm>
        </p:spPr>
        <p:txBody>
          <a:bodyPr/>
          <a:lstStyle/>
          <a:p>
            <a:pPr eaLnBrk="1" hangingPunct="1">
              <a:defRPr/>
            </a:pPr>
            <a:endParaRPr lang="sk-SK" dirty="0" smtClean="0"/>
          </a:p>
          <a:p>
            <a:pPr eaLnBrk="1" hangingPunct="1">
              <a:defRPr/>
            </a:pPr>
            <a:r>
              <a:rPr lang="sk-SK" b="1" dirty="0" smtClean="0"/>
              <a:t>Desiatková sústava </a:t>
            </a:r>
            <a:r>
              <a:rPr lang="sk-SK" dirty="0" smtClean="0"/>
              <a:t>- decimálna</a:t>
            </a:r>
          </a:p>
          <a:p>
            <a:pPr eaLnBrk="1" hangingPunct="1">
              <a:defRPr/>
            </a:pPr>
            <a:r>
              <a:rPr lang="sk-SK" b="1" dirty="0" smtClean="0"/>
              <a:t>Dvojková sústava </a:t>
            </a:r>
            <a:r>
              <a:rPr lang="sk-SK" dirty="0" smtClean="0"/>
              <a:t>- binárna</a:t>
            </a:r>
          </a:p>
          <a:p>
            <a:pPr eaLnBrk="1" hangingPunct="1">
              <a:defRPr/>
            </a:pPr>
            <a:r>
              <a:rPr lang="sk-SK" b="1" dirty="0" err="1" smtClean="0"/>
              <a:t>Osmičková</a:t>
            </a:r>
            <a:r>
              <a:rPr lang="sk-SK" b="1" dirty="0" smtClean="0"/>
              <a:t> sústava </a:t>
            </a:r>
            <a:r>
              <a:rPr lang="sk-SK" dirty="0" smtClean="0"/>
              <a:t>- </a:t>
            </a:r>
            <a:r>
              <a:rPr lang="sk-SK" dirty="0" err="1" smtClean="0"/>
              <a:t>oktálna</a:t>
            </a:r>
            <a:endParaRPr lang="sk-SK" dirty="0" smtClean="0"/>
          </a:p>
          <a:p>
            <a:pPr eaLnBrk="1" hangingPunct="1">
              <a:defRPr/>
            </a:pPr>
            <a:r>
              <a:rPr lang="sk-SK" b="1" dirty="0" err="1" smtClean="0"/>
              <a:t>Šestnástková</a:t>
            </a:r>
            <a:r>
              <a:rPr lang="sk-SK" b="1" dirty="0" smtClean="0"/>
              <a:t> sústava</a:t>
            </a:r>
            <a:r>
              <a:rPr lang="sk-SK" dirty="0" smtClean="0"/>
              <a:t> - hexadecimálna</a:t>
            </a:r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84438" y="260350"/>
            <a:ext cx="6048375" cy="1008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Desiatková sústava</a:t>
            </a:r>
            <a:endParaRPr lang="sk-SK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idx="1"/>
          </p:nvPr>
        </p:nvSpPr>
        <p:spPr>
          <a:xfrm>
            <a:off x="2627313" y="1412875"/>
            <a:ext cx="5865812" cy="4248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používa sa </a:t>
            </a:r>
            <a:r>
              <a:rPr lang="sk-SK" i="1" dirty="0" smtClean="0"/>
              <a:t>v bežnej praxi</a:t>
            </a:r>
          </a:p>
          <a:p>
            <a:pPr eaLnBrk="1" hangingPunct="1">
              <a:defRPr/>
            </a:pPr>
            <a:r>
              <a:rPr lang="sk-SK" dirty="0" smtClean="0"/>
              <a:t>znaky: </a:t>
            </a:r>
            <a:r>
              <a:rPr lang="sk-SK" dirty="0" smtClean="0">
                <a:solidFill>
                  <a:srgbClr val="FF3300"/>
                </a:solidFill>
              </a:rPr>
              <a:t>0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1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2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3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4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5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6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7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8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9</a:t>
            </a:r>
            <a:r>
              <a:rPr lang="sk-SK" dirty="0" smtClean="0"/>
              <a:t>    /10/</a:t>
            </a:r>
          </a:p>
          <a:p>
            <a:pPr eaLnBrk="1" hangingPunct="1">
              <a:defRPr/>
            </a:pPr>
            <a:r>
              <a:rPr lang="sk-SK" dirty="0" smtClean="0"/>
              <a:t>základ: </a:t>
            </a:r>
            <a:r>
              <a:rPr lang="sk-SK" dirty="0" smtClean="0">
                <a:solidFill>
                  <a:srgbClr val="66FF66"/>
                </a:solidFill>
              </a:rPr>
              <a:t>10</a:t>
            </a:r>
            <a:endParaRPr lang="sk-SK" dirty="0" smtClean="0"/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188913"/>
            <a:ext cx="6408738" cy="9096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Dvojková sústava - binárna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339975" y="1844675"/>
            <a:ext cx="6553200" cy="4032597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/>
              <a:t>najvhodnejšia </a:t>
            </a:r>
            <a:r>
              <a:rPr lang="sk-SK" i="1" dirty="0" smtClean="0"/>
              <a:t>pre počítače</a:t>
            </a:r>
            <a:r>
              <a:rPr lang="sk-SK" dirty="0" smtClean="0"/>
              <a:t>, pre svoju jednoduchosť a spoľahlivosť</a:t>
            </a:r>
          </a:p>
          <a:p>
            <a:pPr eaLnBrk="1" hangingPunct="1">
              <a:defRPr/>
            </a:pPr>
            <a:r>
              <a:rPr lang="sk-SK" dirty="0" smtClean="0"/>
              <a:t>umožňuje</a:t>
            </a:r>
            <a:r>
              <a:rPr lang="sk-SK" i="1" dirty="0" smtClean="0"/>
              <a:t> </a:t>
            </a:r>
            <a:r>
              <a:rPr lang="sk-SK" dirty="0" smtClean="0"/>
              <a:t>vyjadriť </a:t>
            </a:r>
            <a:r>
              <a:rPr lang="sk-SK" i="1" dirty="0" smtClean="0"/>
              <a:t>dva stavy</a:t>
            </a:r>
          </a:p>
          <a:p>
            <a:pPr eaLnBrk="1" hangingPunct="1">
              <a:defRPr/>
            </a:pPr>
            <a:r>
              <a:rPr lang="sk-SK" dirty="0" smtClean="0"/>
              <a:t>znaky: </a:t>
            </a:r>
            <a:r>
              <a:rPr lang="sk-SK" dirty="0" smtClean="0">
                <a:solidFill>
                  <a:srgbClr val="FF3300"/>
                </a:solidFill>
              </a:rPr>
              <a:t>0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1</a:t>
            </a: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základ: 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</a:p>
          <a:p>
            <a:pPr eaLnBrk="1" hangingPunct="1">
              <a:defRPr/>
            </a:pPr>
            <a:endParaRPr lang="sk-SK" dirty="0" smtClean="0"/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410200" y="5105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sz="2400">
              <a:solidFill>
                <a:srgbClr val="66FF66"/>
              </a:solidFill>
              <a:latin typeface="Times New Roman" pitchFamily="18" charset="0"/>
            </a:endParaRPr>
          </a:p>
        </p:txBody>
      </p:sp>
      <p:sp>
        <p:nvSpPr>
          <p:cNvPr id="5" name="Oblak 4">
            <a:hlinkClick r:id="rId2"/>
          </p:cNvPr>
          <p:cNvSpPr/>
          <p:nvPr/>
        </p:nvSpPr>
        <p:spPr>
          <a:xfrm>
            <a:off x="6372200" y="4725144"/>
            <a:ext cx="1800200" cy="10801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Video 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 rot="2553085">
            <a:off x="6420445" y="4334178"/>
            <a:ext cx="1366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Nauč sa</a:t>
            </a:r>
            <a:endParaRPr lang="sk-SK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vál 6">
            <a:hlinkClick r:id="rId3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260350"/>
            <a:ext cx="6397625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Všeobecný zápis čísla v pozičnej sústave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1700213"/>
            <a:ext cx="6427787" cy="48768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  <a:defRPr/>
            </a:pPr>
            <a:r>
              <a:rPr lang="sk-SK" dirty="0" smtClean="0"/>
              <a:t>Č = </a:t>
            </a:r>
            <a:r>
              <a:rPr lang="sk-SK" dirty="0" smtClean="0">
                <a:solidFill>
                  <a:srgbClr val="FF3300"/>
                </a:solidFill>
              </a:rPr>
              <a:t>a</a:t>
            </a:r>
            <a:r>
              <a:rPr lang="sk-SK" baseline="-25000" dirty="0" smtClean="0"/>
              <a:t>n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z</a:t>
            </a:r>
            <a:r>
              <a:rPr lang="sk-SK" baseline="30000" dirty="0" smtClean="0"/>
              <a:t>n</a:t>
            </a:r>
            <a:r>
              <a:rPr lang="sk-SK" dirty="0" smtClean="0"/>
              <a:t>+</a:t>
            </a:r>
            <a:r>
              <a:rPr lang="sk-SK" dirty="0" smtClean="0">
                <a:solidFill>
                  <a:srgbClr val="FF3300"/>
                </a:solidFill>
              </a:rPr>
              <a:t>a</a:t>
            </a:r>
            <a:r>
              <a:rPr lang="sk-SK" baseline="-25000" dirty="0" smtClean="0"/>
              <a:t>n-1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z</a:t>
            </a:r>
            <a:r>
              <a:rPr lang="sk-SK" baseline="30000" dirty="0" smtClean="0"/>
              <a:t>n-1</a:t>
            </a:r>
            <a:r>
              <a:rPr lang="sk-SK" dirty="0" smtClean="0"/>
              <a:t>+…...+</a:t>
            </a:r>
            <a:r>
              <a:rPr lang="sk-SK" dirty="0" smtClean="0">
                <a:solidFill>
                  <a:srgbClr val="FF3300"/>
                </a:solidFill>
              </a:rPr>
              <a:t>a</a:t>
            </a:r>
            <a:r>
              <a:rPr lang="sk-SK" baseline="-25000" dirty="0" smtClean="0"/>
              <a:t>2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z</a:t>
            </a:r>
            <a:r>
              <a:rPr lang="sk-SK" baseline="30000" dirty="0" smtClean="0"/>
              <a:t>2</a:t>
            </a:r>
            <a:r>
              <a:rPr lang="sk-SK" dirty="0" smtClean="0"/>
              <a:t>+</a:t>
            </a:r>
            <a:r>
              <a:rPr lang="sk-SK" dirty="0" smtClean="0">
                <a:solidFill>
                  <a:srgbClr val="FF3300"/>
                </a:solidFill>
              </a:rPr>
              <a:t>a</a:t>
            </a:r>
            <a:r>
              <a:rPr lang="sk-SK" baseline="-25000" dirty="0" smtClean="0"/>
              <a:t>1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z</a:t>
            </a:r>
            <a:r>
              <a:rPr lang="sk-SK" baseline="30000" dirty="0" smtClean="0"/>
              <a:t>1</a:t>
            </a:r>
            <a:r>
              <a:rPr lang="sk-SK" dirty="0" smtClean="0"/>
              <a:t>+ </a:t>
            </a:r>
            <a:r>
              <a:rPr lang="sk-SK" dirty="0" smtClean="0">
                <a:solidFill>
                  <a:srgbClr val="FF3300"/>
                </a:solidFill>
              </a:rPr>
              <a:t>a</a:t>
            </a:r>
            <a:r>
              <a:rPr lang="sk-SK" baseline="-25000" dirty="0" smtClean="0"/>
              <a:t>0</a:t>
            </a:r>
            <a:r>
              <a:rPr lang="sk-SK" dirty="0" smtClean="0"/>
              <a:t>* </a:t>
            </a:r>
            <a:r>
              <a:rPr lang="sk-SK" dirty="0" smtClean="0">
                <a:solidFill>
                  <a:srgbClr val="66FF66"/>
                </a:solidFill>
              </a:rPr>
              <a:t>z</a:t>
            </a:r>
            <a:r>
              <a:rPr lang="sk-SK" baseline="30000" dirty="0" smtClean="0"/>
              <a:t>0</a:t>
            </a:r>
          </a:p>
          <a:p>
            <a:pPr eaLnBrk="1" hangingPunct="1">
              <a:defRPr/>
            </a:pPr>
            <a:r>
              <a:rPr lang="sk-SK" dirty="0" smtClean="0"/>
              <a:t>Č - číslo</a:t>
            </a:r>
          </a:p>
          <a:p>
            <a:pPr eaLnBrk="1" hangingPunct="1">
              <a:defRPr/>
            </a:pPr>
            <a:r>
              <a:rPr lang="sk-SK" dirty="0" smtClean="0"/>
              <a:t>a - </a:t>
            </a:r>
            <a:r>
              <a:rPr lang="sk-SK" dirty="0" smtClean="0">
                <a:solidFill>
                  <a:srgbClr val="FF3300"/>
                </a:solidFill>
              </a:rPr>
              <a:t>znak sústavy</a:t>
            </a: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z - </a:t>
            </a:r>
            <a:r>
              <a:rPr lang="sk-SK" dirty="0" smtClean="0">
                <a:solidFill>
                  <a:srgbClr val="66FF66"/>
                </a:solidFill>
              </a:rPr>
              <a:t>základ sústavy</a:t>
            </a: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n - </a:t>
            </a:r>
            <a:r>
              <a:rPr lang="sk-SK" dirty="0" smtClean="0">
                <a:solidFill>
                  <a:srgbClr val="FFFF00"/>
                </a:solidFill>
              </a:rPr>
              <a:t>pozícia znaku</a:t>
            </a:r>
          </a:p>
          <a:p>
            <a:pPr eaLnBrk="1" hangingPunct="1">
              <a:defRPr/>
            </a:pPr>
            <a:endParaRPr lang="sk-SK" dirty="0" smtClean="0">
              <a:solidFill>
                <a:srgbClr val="FFFF00"/>
              </a:solidFill>
            </a:endParaRP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sk-SK" sz="2400" dirty="0" smtClean="0"/>
              <a:t>(123)</a:t>
            </a:r>
            <a:r>
              <a:rPr lang="sk-SK" sz="2400" b="1" baseline="-25000" dirty="0" smtClean="0">
                <a:solidFill>
                  <a:srgbClr val="66FF66"/>
                </a:solidFill>
              </a:rPr>
              <a:t>10</a:t>
            </a:r>
            <a:r>
              <a:rPr lang="sk-SK" sz="2400" dirty="0" smtClean="0"/>
              <a:t> =</a:t>
            </a:r>
            <a:r>
              <a:rPr lang="sk-SK" sz="2400" dirty="0" smtClean="0">
                <a:solidFill>
                  <a:srgbClr val="FF3300"/>
                </a:solidFill>
              </a:rPr>
              <a:t>1</a:t>
            </a:r>
            <a:r>
              <a:rPr lang="sk-SK" sz="2400" dirty="0" smtClean="0"/>
              <a:t>*10</a:t>
            </a:r>
            <a:r>
              <a:rPr lang="sk-SK" sz="2400" b="1" baseline="30000" dirty="0" smtClean="0">
                <a:solidFill>
                  <a:srgbClr val="FFFF00"/>
                </a:solidFill>
              </a:rPr>
              <a:t>2</a:t>
            </a:r>
            <a:r>
              <a:rPr lang="sk-SK" sz="2400" dirty="0" smtClean="0"/>
              <a:t> + </a:t>
            </a:r>
            <a:r>
              <a:rPr lang="sk-SK" sz="2400" dirty="0" smtClean="0">
                <a:solidFill>
                  <a:srgbClr val="FF3300"/>
                </a:solidFill>
              </a:rPr>
              <a:t>2</a:t>
            </a:r>
            <a:r>
              <a:rPr lang="sk-SK" sz="2400" dirty="0" smtClean="0"/>
              <a:t>*10</a:t>
            </a:r>
            <a:r>
              <a:rPr lang="sk-SK" sz="2400" b="1" baseline="30000" dirty="0" smtClean="0">
                <a:solidFill>
                  <a:srgbClr val="FFFF00"/>
                </a:solidFill>
              </a:rPr>
              <a:t>1</a:t>
            </a:r>
            <a:r>
              <a:rPr lang="sk-SK" sz="2400" dirty="0" smtClean="0"/>
              <a:t> + </a:t>
            </a:r>
            <a:r>
              <a:rPr lang="sk-SK" sz="2400" dirty="0" smtClean="0">
                <a:solidFill>
                  <a:srgbClr val="FF3300"/>
                </a:solidFill>
              </a:rPr>
              <a:t>3</a:t>
            </a:r>
            <a:r>
              <a:rPr lang="sk-SK" sz="2400" dirty="0" smtClean="0"/>
              <a:t>*10</a:t>
            </a:r>
            <a:r>
              <a:rPr lang="sk-SK" sz="2400" b="1" baseline="30000" dirty="0" smtClean="0">
                <a:solidFill>
                  <a:srgbClr val="FFFF00"/>
                </a:solidFill>
              </a:rPr>
              <a:t>0 </a:t>
            </a:r>
            <a:r>
              <a:rPr lang="sk-SK" sz="2400" dirty="0" smtClean="0"/>
              <a:t>=</a:t>
            </a:r>
            <a:r>
              <a:rPr lang="sk-SK" sz="2400" baseline="30000" dirty="0" smtClean="0"/>
              <a:t> </a:t>
            </a:r>
            <a:r>
              <a:rPr lang="sk-SK" sz="2400" dirty="0" smtClean="0"/>
              <a:t>100+20+3 =123</a:t>
            </a:r>
          </a:p>
          <a:p>
            <a:pPr eaLnBrk="1" hangingPunct="1">
              <a:buFont typeface="Monotype Sorts" pitchFamily="2" charset="2"/>
              <a:buNone/>
              <a:defRPr/>
            </a:pPr>
            <a:endParaRPr lang="sk-SK" sz="2400" dirty="0" smtClean="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5715000" y="2667000"/>
            <a:ext cx="2895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3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3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3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3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3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3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0"/>
            <a:ext cx="6166048" cy="1484784"/>
          </a:xfrm>
        </p:spPr>
        <p:txBody>
          <a:bodyPr/>
          <a:lstStyle/>
          <a:p>
            <a:r>
              <a:rPr lang="sk-SK" b="1" dirty="0" smtClean="0"/>
              <a:t>OBSAH </a:t>
            </a:r>
            <a:br>
              <a:rPr lang="sk-SK" b="1" dirty="0" smtClean="0"/>
            </a:br>
            <a:r>
              <a:rPr lang="sk-SK" b="1" dirty="0" smtClean="0"/>
              <a:t> </a:t>
            </a:r>
            <a:r>
              <a:rPr lang="sk-SK" sz="2800" b="1" dirty="0" smtClean="0"/>
              <a:t>1. časť – základne pojmy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699792" y="1484784"/>
            <a:ext cx="6120680" cy="4392488"/>
          </a:xfrm>
        </p:spPr>
        <p:txBody>
          <a:bodyPr/>
          <a:lstStyle/>
          <a:p>
            <a:r>
              <a:rPr lang="sk-SK" sz="2000" dirty="0" smtClean="0">
                <a:hlinkClick r:id="rId2" action="ppaction://hlinksldjump"/>
              </a:rPr>
              <a:t>Údaj – význam pojmu</a:t>
            </a:r>
            <a:endParaRPr lang="sk-SK" sz="2000" dirty="0" smtClean="0"/>
          </a:p>
          <a:p>
            <a:r>
              <a:rPr lang="sk-SK" sz="2000" dirty="0" smtClean="0">
                <a:hlinkClick r:id="rId3" action="ppaction://hlinksldjump"/>
              </a:rPr>
              <a:t>Rozloženie údajov podľa cieľa</a:t>
            </a:r>
            <a:endParaRPr lang="sk-SK" sz="2000" dirty="0" smtClean="0"/>
          </a:p>
          <a:p>
            <a:r>
              <a:rPr lang="sk-SK" sz="2000" dirty="0" smtClean="0">
                <a:hlinkClick r:id="rId4" action="ppaction://hlinksldjump"/>
              </a:rPr>
              <a:t>Informácia – význam pojmu</a:t>
            </a:r>
            <a:endParaRPr lang="sk-SK" sz="2000" dirty="0" smtClean="0"/>
          </a:p>
          <a:p>
            <a:r>
              <a:rPr lang="sk-SK" sz="2000" dirty="0" smtClean="0">
                <a:hlinkClick r:id="rId5" action="ppaction://hlinksldjump"/>
              </a:rPr>
              <a:t>Atribúty informácií</a:t>
            </a:r>
            <a:endParaRPr lang="sk-SK" sz="2000" dirty="0" smtClean="0"/>
          </a:p>
          <a:p>
            <a:r>
              <a:rPr lang="sk-SK" sz="2000" dirty="0" smtClean="0">
                <a:hlinkClick r:id="rId6" action="ppaction://hlinksldjump"/>
              </a:rPr>
              <a:t>Znalosti – význam pojmu</a:t>
            </a:r>
            <a:endParaRPr lang="sk-SK" sz="2000" dirty="0" smtClean="0"/>
          </a:p>
          <a:p>
            <a:r>
              <a:rPr lang="sk-SK" sz="2000" dirty="0" smtClean="0">
                <a:hlinkClick r:id="" action="ppaction://noaction"/>
              </a:rPr>
              <a:t>Údaje, informácie a znalosti – porovnanie významov</a:t>
            </a:r>
            <a:endParaRPr lang="sk-SK" sz="2000" dirty="0" smtClean="0"/>
          </a:p>
          <a:p>
            <a:r>
              <a:rPr lang="sk-SK" sz="2000" dirty="0" smtClean="0">
                <a:hlinkClick r:id="" action="ppaction://noaction"/>
              </a:rPr>
              <a:t>Údaje, informácie a znalosti – graf </a:t>
            </a:r>
            <a:endParaRPr lang="sk-SK" sz="2000" dirty="0" smtClean="0"/>
          </a:p>
          <a:p>
            <a:r>
              <a:rPr lang="sk-SK" sz="2000" dirty="0" smtClean="0">
                <a:hlinkClick r:id="rId7" action="ppaction://hlinksldjump"/>
              </a:rPr>
              <a:t>Jednotky informácie</a:t>
            </a:r>
            <a:endParaRPr lang="sk-SK" sz="2000" dirty="0" smtClean="0"/>
          </a:p>
          <a:p>
            <a:r>
              <a:rPr lang="sk-SK" sz="2000" dirty="0" smtClean="0">
                <a:hlinkClick r:id="rId8" action="ppaction://hlinksldjump"/>
              </a:rPr>
              <a:t>Ďalšie jednotky informácie – prevod</a:t>
            </a:r>
            <a:endParaRPr lang="sk-SK" sz="2000" dirty="0" smtClean="0"/>
          </a:p>
          <a:p>
            <a:r>
              <a:rPr lang="sk-SK" sz="2000" dirty="0" smtClean="0">
                <a:hlinkClick r:id="rId9" action="ppaction://hlinksldjump"/>
              </a:rPr>
              <a:t>Informatika – význam pojmu</a:t>
            </a:r>
            <a:endParaRPr lang="sk-SK" sz="2000" dirty="0" smtClean="0"/>
          </a:p>
          <a:p>
            <a:r>
              <a:rPr lang="sk-SK" sz="2000" dirty="0" smtClean="0">
                <a:hlinkClick r:id="rId10" action="ppaction://hlinksldjump"/>
              </a:rPr>
              <a:t>Opakovanie</a:t>
            </a:r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pPr>
              <a:buNone/>
            </a:pPr>
            <a:endParaRPr lang="sk-SK" sz="2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188913"/>
            <a:ext cx="6764337" cy="1447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Prevod čísla z dvojkovej do desiatkovej sústavy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1844675"/>
            <a:ext cx="6227762" cy="3144838"/>
          </a:xfrm>
        </p:spPr>
        <p:txBody>
          <a:bodyPr>
            <a:spAutoFit/>
          </a:bodyPr>
          <a:lstStyle/>
          <a:p>
            <a:pPr eaLnBrk="1" hangingPunct="1">
              <a:buFont typeface="Monotype Sorts" pitchFamily="2" charset="2"/>
              <a:buNone/>
              <a:defRPr/>
            </a:pPr>
            <a:r>
              <a:rPr lang="sk-SK" dirty="0" smtClean="0"/>
              <a:t>(1101)</a:t>
            </a:r>
            <a:r>
              <a:rPr lang="sk-SK" baseline="-25000" dirty="0" smtClean="0">
                <a:solidFill>
                  <a:srgbClr val="66FF66"/>
                </a:solidFill>
              </a:rPr>
              <a:t>2</a:t>
            </a:r>
            <a:r>
              <a:rPr lang="sk-SK" baseline="-25000" dirty="0" smtClean="0"/>
              <a:t> </a:t>
            </a:r>
            <a:r>
              <a:rPr lang="sk-SK" dirty="0" smtClean="0"/>
              <a:t>=</a:t>
            </a:r>
            <a:r>
              <a:rPr lang="sk-SK" dirty="0" smtClean="0">
                <a:solidFill>
                  <a:srgbClr val="FF3300"/>
                </a:solidFill>
              </a:rPr>
              <a:t>1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baseline="30000" dirty="0" smtClean="0">
                <a:solidFill>
                  <a:srgbClr val="FFFF00"/>
                </a:solidFill>
              </a:rPr>
              <a:t>3</a:t>
            </a:r>
            <a:r>
              <a:rPr lang="sk-SK" dirty="0" smtClean="0"/>
              <a:t>+ </a:t>
            </a:r>
            <a:r>
              <a:rPr lang="sk-SK" dirty="0" smtClean="0">
                <a:solidFill>
                  <a:srgbClr val="FF3300"/>
                </a:solidFill>
              </a:rPr>
              <a:t>1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baseline="30000" dirty="0" smtClean="0">
                <a:solidFill>
                  <a:srgbClr val="FFFF00"/>
                </a:solidFill>
              </a:rPr>
              <a:t>2</a:t>
            </a:r>
            <a:r>
              <a:rPr lang="sk-SK" dirty="0" smtClean="0"/>
              <a:t>+ </a:t>
            </a:r>
            <a:r>
              <a:rPr lang="sk-SK" dirty="0" smtClean="0">
                <a:solidFill>
                  <a:srgbClr val="FF3300"/>
                </a:solidFill>
              </a:rPr>
              <a:t>0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baseline="30000" dirty="0" smtClean="0">
                <a:solidFill>
                  <a:srgbClr val="FFFF00"/>
                </a:solidFill>
              </a:rPr>
              <a:t>1</a:t>
            </a:r>
            <a:r>
              <a:rPr lang="sk-SK" dirty="0" smtClean="0"/>
              <a:t>+ </a:t>
            </a:r>
            <a:r>
              <a:rPr lang="sk-SK" dirty="0" smtClean="0">
                <a:solidFill>
                  <a:srgbClr val="FF3300"/>
                </a:solidFill>
              </a:rPr>
              <a:t>1</a:t>
            </a:r>
            <a:r>
              <a:rPr lang="sk-SK" dirty="0" smtClean="0"/>
              <a:t>*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baseline="30000" dirty="0" smtClean="0">
                <a:solidFill>
                  <a:srgbClr val="FFFF00"/>
                </a:solidFill>
              </a:rPr>
              <a:t>0</a:t>
            </a:r>
            <a:endParaRPr lang="sk-SK" baseline="30000" dirty="0" smtClean="0"/>
          </a:p>
          <a:p>
            <a:pPr eaLnBrk="1" hangingPunct="1">
              <a:defRPr/>
            </a:pPr>
            <a:endParaRPr lang="sk-SK" baseline="30000" dirty="0" smtClean="0"/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sk-SK" dirty="0" smtClean="0"/>
              <a:t>			8  +    4  +   0    +  1</a:t>
            </a:r>
          </a:p>
          <a:p>
            <a:pPr eaLnBrk="1" hangingPunct="1">
              <a:defRPr/>
            </a:pPr>
            <a:endParaRPr lang="sk-SK" dirty="0" smtClean="0"/>
          </a:p>
          <a:p>
            <a:pPr eaLnBrk="1" hangingPunct="1">
              <a:buFont typeface="Monotype Sorts" pitchFamily="2" charset="2"/>
              <a:buNone/>
              <a:defRPr/>
            </a:pPr>
            <a:endParaRPr lang="sk-SK" baseline="30000" dirty="0" smtClean="0"/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sk-SK" baseline="30000" dirty="0" smtClean="0"/>
              <a:t>                                       </a:t>
            </a:r>
            <a:r>
              <a:rPr lang="sk-SK" dirty="0" smtClean="0"/>
              <a:t> (13)</a:t>
            </a:r>
            <a:r>
              <a:rPr lang="sk-SK" baseline="-25000" dirty="0" smtClean="0"/>
              <a:t>10</a:t>
            </a:r>
            <a:endParaRPr lang="sk-SK" baseline="30000" dirty="0" smtClean="0"/>
          </a:p>
        </p:txBody>
      </p:sp>
      <p:sp>
        <p:nvSpPr>
          <p:cNvPr id="4" name="Oblak 3">
            <a:hlinkClick r:id="rId3"/>
          </p:cNvPr>
          <p:cNvSpPr/>
          <p:nvPr/>
        </p:nvSpPr>
        <p:spPr>
          <a:xfrm>
            <a:off x="7020271" y="5085184"/>
            <a:ext cx="1800200" cy="10801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Video 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 rot="2553085">
            <a:off x="7068516" y="4694218"/>
            <a:ext cx="1366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Nauč sa</a:t>
            </a:r>
            <a:endParaRPr lang="sk-SK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vál 5">
            <a:hlinkClick r:id="rId4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4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60350"/>
            <a:ext cx="6619875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Prevod čísla z desiatkovej do dvojkovej sústavy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411413" y="1773238"/>
            <a:ext cx="6402387" cy="4392612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  <a:defRPr/>
            </a:pPr>
            <a:r>
              <a:rPr lang="sk-SK" dirty="0" smtClean="0"/>
              <a:t>(14)</a:t>
            </a:r>
            <a:r>
              <a:rPr lang="sk-SK" baseline="-25000" dirty="0" smtClean="0"/>
              <a:t>10</a:t>
            </a:r>
            <a:r>
              <a:rPr lang="sk-SK" dirty="0" smtClean="0"/>
              <a:t> = (</a:t>
            </a:r>
            <a:r>
              <a:rPr lang="sk-SK" b="1" dirty="0" smtClean="0"/>
              <a:t>1110</a:t>
            </a:r>
            <a:r>
              <a:rPr lang="sk-SK" dirty="0" smtClean="0"/>
              <a:t>)</a:t>
            </a:r>
            <a:r>
              <a:rPr lang="sk-SK" baseline="-25000" dirty="0" smtClean="0">
                <a:solidFill>
                  <a:srgbClr val="66FF66"/>
                </a:solidFill>
              </a:rPr>
              <a:t>2</a:t>
            </a:r>
            <a:endParaRPr lang="sk-SK" baseline="-25000" dirty="0" smtClean="0"/>
          </a:p>
          <a:p>
            <a:pPr eaLnBrk="1" hangingPunct="1">
              <a:buFont typeface="Monotype Sorts" pitchFamily="2" charset="2"/>
              <a:buNone/>
              <a:defRPr/>
            </a:pPr>
            <a:endParaRPr lang="sk-SK" baseline="-25000" dirty="0" smtClean="0"/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sk-SK" dirty="0" smtClean="0"/>
              <a:t> 14 : 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dirty="0" smtClean="0"/>
              <a:t> = 7/ : 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dirty="0" smtClean="0"/>
              <a:t> = 3/ : 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dirty="0" smtClean="0"/>
              <a:t> = 1/ : 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dirty="0" smtClean="0"/>
              <a:t> = </a:t>
            </a:r>
            <a:r>
              <a:rPr lang="sk-SK" dirty="0" smtClean="0">
                <a:solidFill>
                  <a:srgbClr val="CC6600"/>
                </a:solidFill>
              </a:rPr>
              <a:t>0</a:t>
            </a:r>
            <a:r>
              <a:rPr lang="sk-SK" baseline="-25000" dirty="0" smtClean="0"/>
              <a:t> </a:t>
            </a: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sk-SK" dirty="0" smtClean="0"/>
              <a:t>-</a:t>
            </a:r>
            <a:r>
              <a:rPr lang="sk-SK" u="sng" dirty="0" smtClean="0"/>
              <a:t>14</a:t>
            </a:r>
            <a:r>
              <a:rPr lang="sk-SK" dirty="0" smtClean="0"/>
              <a:t> 	     -</a:t>
            </a:r>
            <a:r>
              <a:rPr lang="sk-SK" u="sng" dirty="0" smtClean="0"/>
              <a:t>6</a:t>
            </a:r>
            <a:r>
              <a:rPr lang="sk-SK" dirty="0" smtClean="0"/>
              <a:t>	   -</a:t>
            </a:r>
            <a:r>
              <a:rPr lang="sk-SK" u="sng" dirty="0" smtClean="0"/>
              <a:t>2</a:t>
            </a:r>
            <a:r>
              <a:rPr lang="sk-SK" dirty="0" smtClean="0"/>
              <a:t>		 -</a:t>
            </a:r>
            <a:r>
              <a:rPr lang="sk-SK" u="sng" dirty="0" smtClean="0"/>
              <a:t>0</a:t>
            </a: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sk-SK" dirty="0" smtClean="0"/>
              <a:t>	0	      1	    </a:t>
            </a:r>
            <a:r>
              <a:rPr lang="sk-SK" dirty="0" err="1" smtClean="0"/>
              <a:t>1</a:t>
            </a:r>
            <a:r>
              <a:rPr lang="sk-SK" dirty="0" smtClean="0"/>
              <a:t>		  </a:t>
            </a:r>
            <a:r>
              <a:rPr lang="sk-SK" dirty="0" err="1" smtClean="0"/>
              <a:t>1</a:t>
            </a:r>
            <a:r>
              <a:rPr lang="sk-SK" dirty="0" smtClean="0"/>
              <a:t> </a:t>
            </a:r>
            <a:r>
              <a:rPr lang="sk-SK" i="1" dirty="0" smtClean="0">
                <a:solidFill>
                  <a:srgbClr val="FF3300"/>
                </a:solidFill>
              </a:rPr>
              <a:t>čítaj odzadu</a:t>
            </a:r>
            <a:r>
              <a:rPr lang="sk-SK" i="1" dirty="0" smtClean="0"/>
              <a:t> 						</a:t>
            </a:r>
            <a:r>
              <a:rPr lang="sk-SK" dirty="0" smtClean="0"/>
              <a:t>(</a:t>
            </a:r>
            <a:r>
              <a:rPr lang="sk-SK" b="1" dirty="0" smtClean="0"/>
              <a:t>1110</a:t>
            </a:r>
            <a:r>
              <a:rPr lang="sk-SK" dirty="0" smtClean="0"/>
              <a:t>)</a:t>
            </a:r>
            <a:endParaRPr lang="sk-SK" sz="2400" baseline="-25000" dirty="0" smtClean="0"/>
          </a:p>
          <a:p>
            <a:pPr eaLnBrk="1" hangingPunct="1">
              <a:buFont typeface="Monotype Sorts" pitchFamily="2" charset="2"/>
              <a:buNone/>
              <a:defRPr/>
            </a:pPr>
            <a:endParaRPr lang="sk-SK" sz="2400" dirty="0" smtClean="0"/>
          </a:p>
        </p:txBody>
      </p:sp>
      <p:sp>
        <p:nvSpPr>
          <p:cNvPr id="4" name="Oblak 3">
            <a:hlinkClick r:id="rId2"/>
          </p:cNvPr>
          <p:cNvSpPr/>
          <p:nvPr/>
        </p:nvSpPr>
        <p:spPr>
          <a:xfrm>
            <a:off x="7020271" y="5085184"/>
            <a:ext cx="1800200" cy="10801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Video 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 rot="2553085">
            <a:off x="7068516" y="4694218"/>
            <a:ext cx="1366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Nauč sa</a:t>
            </a:r>
            <a:endParaRPr lang="sk-SK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vál 5">
            <a:hlinkClick r:id="rId3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4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404813"/>
            <a:ext cx="6553200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Iné číselné sústavy?</a:t>
            </a:r>
            <a:endParaRPr lang="sk-SK" b="1" dirty="0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/>
              <a:t>Binárna sústava je jednoduchá, ale nepraktická.</a:t>
            </a:r>
          </a:p>
          <a:p>
            <a:pPr eaLnBrk="1" hangingPunct="1">
              <a:defRPr/>
            </a:pP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To je dôvod pre vyjadrenie čísiel:</a:t>
            </a:r>
          </a:p>
          <a:p>
            <a:pPr lvl="1" eaLnBrk="1" hangingPunct="1">
              <a:defRPr/>
            </a:pPr>
            <a:r>
              <a:rPr lang="sk-SK" dirty="0" smtClean="0"/>
              <a:t>v </a:t>
            </a:r>
            <a:r>
              <a:rPr lang="sk-SK" dirty="0" err="1" smtClean="0"/>
              <a:t>osmičkovej</a:t>
            </a:r>
            <a:r>
              <a:rPr lang="sk-SK" dirty="0" smtClean="0"/>
              <a:t> sústave</a:t>
            </a:r>
          </a:p>
          <a:p>
            <a:pPr lvl="1" eaLnBrk="1" hangingPunct="1">
              <a:defRPr/>
            </a:pPr>
            <a:r>
              <a:rPr lang="sk-SK" dirty="0" smtClean="0"/>
              <a:t>v </a:t>
            </a:r>
            <a:r>
              <a:rPr lang="sk-SK" dirty="0" err="1" smtClean="0"/>
              <a:t>šestnástkovej</a:t>
            </a:r>
            <a:r>
              <a:rPr lang="sk-SK" dirty="0" smtClean="0"/>
              <a:t> sústave</a:t>
            </a:r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404813"/>
            <a:ext cx="6553200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err="1"/>
              <a:t>Osmičková</a:t>
            </a:r>
            <a:r>
              <a:rPr lang="sk-SK" b="1" dirty="0"/>
              <a:t> sústava - </a:t>
            </a:r>
            <a:r>
              <a:rPr lang="sk-SK" b="1" dirty="0" err="1"/>
              <a:t>oktálna</a:t>
            </a:r>
            <a:endParaRPr lang="sk-SK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700338" y="1989138"/>
            <a:ext cx="5792787" cy="2879725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/>
              <a:t>znaky: </a:t>
            </a:r>
            <a:r>
              <a:rPr lang="sk-SK" dirty="0" smtClean="0">
                <a:solidFill>
                  <a:srgbClr val="FF3300"/>
                </a:solidFill>
              </a:rPr>
              <a:t>0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1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2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3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4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5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6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7</a:t>
            </a: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základ: </a:t>
            </a:r>
            <a:r>
              <a:rPr lang="sk-SK" dirty="0" smtClean="0">
                <a:solidFill>
                  <a:srgbClr val="66FF66"/>
                </a:solidFill>
              </a:rPr>
              <a:t>8</a:t>
            </a:r>
          </a:p>
          <a:p>
            <a:pPr eaLnBrk="1" hangingPunct="1">
              <a:defRPr/>
            </a:pPr>
            <a:r>
              <a:rPr lang="sk-SK" dirty="0" smtClean="0"/>
              <a:t>vzťah k dvojkovej sústave: 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baseline="30000" dirty="0" smtClean="0"/>
              <a:t>3</a:t>
            </a:r>
            <a:r>
              <a:rPr lang="sk-SK" dirty="0" smtClean="0"/>
              <a:t> = </a:t>
            </a:r>
            <a:r>
              <a:rPr lang="sk-SK" dirty="0" smtClean="0">
                <a:solidFill>
                  <a:srgbClr val="66FF66"/>
                </a:solidFill>
              </a:rPr>
              <a:t>8</a:t>
            </a:r>
            <a:endParaRPr lang="sk-SK" dirty="0" smtClean="0">
              <a:solidFill>
                <a:srgbClr val="66FF66"/>
              </a:solidFill>
            </a:endParaRPr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287338"/>
            <a:ext cx="6624637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err="1"/>
              <a:t>Šestnástková</a:t>
            </a:r>
            <a:r>
              <a:rPr lang="sk-SK" b="1" dirty="0"/>
              <a:t> sústava - hexadecimálna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484438" y="1916113"/>
            <a:ext cx="5937250" cy="3503612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/>
              <a:t>znaky: </a:t>
            </a:r>
            <a:r>
              <a:rPr lang="sk-SK" dirty="0" smtClean="0">
                <a:solidFill>
                  <a:srgbClr val="FF3300"/>
                </a:solidFill>
              </a:rPr>
              <a:t>0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1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2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3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4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5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6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7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8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9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A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B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C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D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E</a:t>
            </a:r>
            <a:r>
              <a:rPr lang="sk-SK" dirty="0" smtClean="0"/>
              <a:t>,</a:t>
            </a:r>
            <a:r>
              <a:rPr lang="sk-SK" dirty="0" smtClean="0">
                <a:solidFill>
                  <a:srgbClr val="FF3300"/>
                </a:solidFill>
              </a:rPr>
              <a:t>F</a:t>
            </a:r>
            <a:r>
              <a:rPr lang="sk-SK" dirty="0" smtClean="0"/>
              <a:t>    </a:t>
            </a:r>
          </a:p>
          <a:p>
            <a:pPr eaLnBrk="1" hangingPunct="1">
              <a:defRPr/>
            </a:pPr>
            <a:r>
              <a:rPr lang="sk-SK" dirty="0" smtClean="0"/>
              <a:t>základ: </a:t>
            </a:r>
            <a:r>
              <a:rPr lang="sk-SK" dirty="0" smtClean="0">
                <a:solidFill>
                  <a:srgbClr val="66FF66"/>
                </a:solidFill>
              </a:rPr>
              <a:t>16</a:t>
            </a:r>
            <a:endParaRPr lang="sk-SK" dirty="0" smtClean="0"/>
          </a:p>
          <a:p>
            <a:pPr eaLnBrk="1" hangingPunct="1">
              <a:defRPr/>
            </a:pPr>
            <a:r>
              <a:rPr lang="sk-SK" dirty="0" smtClean="0"/>
              <a:t>vzťah k dvojkovej sústave: </a:t>
            </a:r>
            <a:r>
              <a:rPr lang="sk-SK" dirty="0" smtClean="0">
                <a:solidFill>
                  <a:srgbClr val="66FF66"/>
                </a:solidFill>
              </a:rPr>
              <a:t>2</a:t>
            </a:r>
            <a:r>
              <a:rPr lang="sk-SK" baseline="30000" dirty="0" smtClean="0"/>
              <a:t>4</a:t>
            </a:r>
            <a:r>
              <a:rPr lang="sk-SK" dirty="0" smtClean="0"/>
              <a:t> = </a:t>
            </a:r>
            <a:r>
              <a:rPr lang="sk-SK" dirty="0" smtClean="0">
                <a:solidFill>
                  <a:srgbClr val="66FF66"/>
                </a:solidFill>
              </a:rPr>
              <a:t>16</a:t>
            </a:r>
          </a:p>
        </p:txBody>
      </p:sp>
      <p:sp>
        <p:nvSpPr>
          <p:cNvPr id="5" name="Oblak 4">
            <a:hlinkClick r:id="rId2"/>
          </p:cNvPr>
          <p:cNvSpPr/>
          <p:nvPr/>
        </p:nvSpPr>
        <p:spPr>
          <a:xfrm>
            <a:off x="7020271" y="5085184"/>
            <a:ext cx="1800200" cy="10801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Video 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 rot="2553085">
            <a:off x="7068516" y="4694218"/>
            <a:ext cx="1366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Nauč sa</a:t>
            </a:r>
            <a:endParaRPr lang="sk-SK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vál 6">
            <a:hlinkClick r:id="rId3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28600"/>
            <a:ext cx="6624637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Prevody medzi sústavami pomocou tabuľky</a:t>
            </a:r>
          </a:p>
        </p:txBody>
      </p:sp>
      <p:graphicFrame>
        <p:nvGraphicFramePr>
          <p:cNvPr id="41984" name="Object 1024"/>
          <p:cNvGraphicFramePr>
            <a:graphicFrameLocks noChangeAspect="1"/>
          </p:cNvGraphicFramePr>
          <p:nvPr/>
        </p:nvGraphicFramePr>
        <p:xfrm>
          <a:off x="3059113" y="1844675"/>
          <a:ext cx="4881562" cy="3889375"/>
        </p:xfrm>
        <a:graphic>
          <a:graphicData uri="http://schemas.openxmlformats.org/presentationml/2006/ole">
            <p:oleObj spid="_x0000_s1026" name="list" r:id="rId3" imgW="5771160" imgH="4601160" progId="Excel.Sheet.8">
              <p:embed/>
            </p:oleObj>
          </a:graphicData>
        </a:graphic>
      </p:graphicFrame>
      <p:sp>
        <p:nvSpPr>
          <p:cNvPr id="4" name="Ovál 3">
            <a:hlinkClick r:id="rId4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28600"/>
            <a:ext cx="6697662" cy="8223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Príklad použitia kalkulačky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484438" y="1125538"/>
            <a:ext cx="6264275" cy="4606925"/>
            <a:chOff x="96" y="864"/>
            <a:chExt cx="5664" cy="3120"/>
          </a:xfrm>
        </p:grpSpPr>
        <p:pic>
          <p:nvPicPr>
            <p:cNvPr id="26629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19736" t="51041" r="29892" b="5208"/>
            <a:stretch>
              <a:fillRect/>
            </a:stretch>
          </p:blipFill>
          <p:spPr bwMode="auto">
            <a:xfrm>
              <a:off x="96" y="864"/>
              <a:ext cx="2736" cy="2016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</p:pic>
        <p:pic>
          <p:nvPicPr>
            <p:cNvPr id="2663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19531" t="29166" r="31250" b="26042"/>
            <a:stretch>
              <a:fillRect/>
            </a:stretch>
          </p:blipFill>
          <p:spPr bwMode="auto">
            <a:xfrm>
              <a:off x="2736" y="1920"/>
              <a:ext cx="3024" cy="206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</p:pic>
        <p:sp>
          <p:nvSpPr>
            <p:cNvPr id="26631" name="Oval 8"/>
            <p:cNvSpPr>
              <a:spLocks noChangeArrowheads="1"/>
            </p:cNvSpPr>
            <p:nvPr/>
          </p:nvSpPr>
          <p:spPr bwMode="auto">
            <a:xfrm>
              <a:off x="2400" y="1200"/>
              <a:ext cx="480" cy="192"/>
            </a:xfrm>
            <a:prstGeom prst="ellips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2" name="Oval 9"/>
            <p:cNvSpPr>
              <a:spLocks noChangeArrowheads="1"/>
            </p:cNvSpPr>
            <p:nvPr/>
          </p:nvSpPr>
          <p:spPr bwMode="auto">
            <a:xfrm>
              <a:off x="5280" y="2256"/>
              <a:ext cx="480" cy="192"/>
            </a:xfrm>
            <a:prstGeom prst="ellips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3" name="Line 10"/>
            <p:cNvSpPr>
              <a:spLocks noChangeShapeType="1"/>
            </p:cNvSpPr>
            <p:nvPr/>
          </p:nvSpPr>
          <p:spPr bwMode="auto">
            <a:xfrm>
              <a:off x="2928" y="1296"/>
              <a:ext cx="2352" cy="96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4" name="Oval 11"/>
            <p:cNvSpPr>
              <a:spLocks noChangeArrowheads="1"/>
            </p:cNvSpPr>
            <p:nvPr/>
          </p:nvSpPr>
          <p:spPr bwMode="auto">
            <a:xfrm>
              <a:off x="960" y="1344"/>
              <a:ext cx="336" cy="240"/>
            </a:xfrm>
            <a:prstGeom prst="ellips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5" name="Oval 12"/>
            <p:cNvSpPr>
              <a:spLocks noChangeArrowheads="1"/>
            </p:cNvSpPr>
            <p:nvPr/>
          </p:nvSpPr>
          <p:spPr bwMode="auto">
            <a:xfrm>
              <a:off x="3168" y="2448"/>
              <a:ext cx="336" cy="240"/>
            </a:xfrm>
            <a:prstGeom prst="ellips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6" name="Line 13"/>
            <p:cNvSpPr>
              <a:spLocks noChangeShapeType="1"/>
            </p:cNvSpPr>
            <p:nvPr/>
          </p:nvSpPr>
          <p:spPr bwMode="auto">
            <a:xfrm flipH="1">
              <a:off x="576" y="1584"/>
              <a:ext cx="528" cy="1584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3565" name="Text Box 15"/>
            <p:cNvSpPr txBox="1">
              <a:spLocks noChangeArrowheads="1"/>
            </p:cNvSpPr>
            <p:nvPr/>
          </p:nvSpPr>
          <p:spPr bwMode="auto">
            <a:xfrm>
              <a:off x="229" y="3111"/>
              <a:ext cx="2031" cy="271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sk-SK" sz="1600" b="1" dirty="0">
                  <a:latin typeface="+mj-lt"/>
                </a:rPr>
                <a:t>Binárna sústava</a:t>
              </a:r>
              <a:endParaRPr lang="sk-SK" sz="1200" b="1" dirty="0">
                <a:latin typeface="+mj-lt"/>
              </a:endParaRPr>
            </a:p>
          </p:txBody>
        </p:sp>
        <p:sp>
          <p:nvSpPr>
            <p:cNvPr id="23566" name="Text Box 16"/>
            <p:cNvSpPr txBox="1">
              <a:spLocks noChangeArrowheads="1"/>
            </p:cNvSpPr>
            <p:nvPr/>
          </p:nvSpPr>
          <p:spPr bwMode="auto">
            <a:xfrm>
              <a:off x="1152" y="3696"/>
              <a:ext cx="2332" cy="271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sk-SK" sz="1600" b="1" dirty="0">
                  <a:latin typeface="+mj-lt"/>
                </a:rPr>
                <a:t>Decimálna sústava</a:t>
              </a:r>
            </a:p>
          </p:txBody>
        </p:sp>
        <p:sp>
          <p:nvSpPr>
            <p:cNvPr id="26639" name="Line 17"/>
            <p:cNvSpPr>
              <a:spLocks noChangeShapeType="1"/>
            </p:cNvSpPr>
            <p:nvPr/>
          </p:nvSpPr>
          <p:spPr bwMode="auto">
            <a:xfrm flipH="1">
              <a:off x="2160" y="2640"/>
              <a:ext cx="1056" cy="1056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 rot="1800000">
            <a:off x="6096000" y="23622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sk-SK" sz="1600" b="1" dirty="0">
                <a:latin typeface="+mj-lt"/>
              </a:rPr>
              <a:t>číslo</a:t>
            </a:r>
          </a:p>
        </p:txBody>
      </p:sp>
      <p:sp>
        <p:nvSpPr>
          <p:cNvPr id="16" name="Ovál 15">
            <a:hlinkClick r:id="rId4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238056" cy="896144"/>
          </a:xfrm>
        </p:spPr>
        <p:txBody>
          <a:bodyPr/>
          <a:lstStyle/>
          <a:p>
            <a:r>
              <a:rPr lang="sk-SK" b="1" dirty="0" smtClean="0"/>
              <a:t>Opakovanie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38400" y="980728"/>
            <a:ext cx="6400800" cy="5760640"/>
          </a:xfrm>
        </p:spPr>
        <p:txBody>
          <a:bodyPr/>
          <a:lstStyle/>
          <a:p>
            <a:pPr>
              <a:buNone/>
            </a:pPr>
            <a:r>
              <a:rPr lang="sk-SK" sz="2800" b="1" dirty="0" smtClean="0"/>
              <a:t>Príklady:</a:t>
            </a:r>
          </a:p>
          <a:p>
            <a:pPr>
              <a:buNone/>
            </a:pPr>
            <a:endParaRPr lang="sk-SK" sz="2800" b="1" dirty="0" smtClean="0"/>
          </a:p>
          <a:p>
            <a:r>
              <a:rPr lang="sk-SK" sz="2800" dirty="0" smtClean="0"/>
              <a:t>Preveď číslo 1111000 do desiatkovej sústavy</a:t>
            </a:r>
          </a:p>
          <a:p>
            <a:r>
              <a:rPr lang="sk-SK" sz="2800" dirty="0" smtClean="0"/>
              <a:t>Preveď číslo 3F do desiatkovej sústavy</a:t>
            </a:r>
          </a:p>
          <a:p>
            <a:r>
              <a:rPr lang="sk-SK" sz="2800" dirty="0" smtClean="0"/>
              <a:t>Preveď číslo 123 do </a:t>
            </a:r>
            <a:r>
              <a:rPr lang="sk-SK" sz="2800" dirty="0" err="1" smtClean="0"/>
              <a:t>šestnástkovej</a:t>
            </a:r>
            <a:r>
              <a:rPr lang="sk-SK" sz="2800" dirty="0" smtClean="0"/>
              <a:t> sústavy</a:t>
            </a:r>
          </a:p>
          <a:p>
            <a:r>
              <a:rPr lang="sk-SK" sz="2800" dirty="0" smtClean="0"/>
              <a:t>Preveď číslo 222 do dvojkovej sústavy</a:t>
            </a:r>
          </a:p>
          <a:p>
            <a:r>
              <a:rPr lang="sk-SK" sz="2800" dirty="0" smtClean="0"/>
              <a:t>Preveď číslo 87 do </a:t>
            </a:r>
            <a:r>
              <a:rPr lang="sk-SK" sz="2800" dirty="0" err="1" smtClean="0"/>
              <a:t>osmičkovej</a:t>
            </a:r>
            <a:r>
              <a:rPr lang="sk-SK" sz="2800" dirty="0" smtClean="0"/>
              <a:t> sústavy</a:t>
            </a:r>
            <a:endParaRPr lang="sk-SK" sz="2800" dirty="0"/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6480720" cy="2448272"/>
          </a:xfrm>
        </p:spPr>
        <p:txBody>
          <a:bodyPr/>
          <a:lstStyle/>
          <a:p>
            <a:pPr algn="ctr"/>
            <a:r>
              <a:rPr lang="sk-SK" sz="6000" dirty="0" smtClean="0"/>
              <a:t>ĎAKUJEM ZA POZORNOSŤ</a:t>
            </a:r>
            <a:endParaRPr lang="sk-SK" sz="6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824136"/>
          </a:xfrm>
        </p:spPr>
        <p:txBody>
          <a:bodyPr/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339752" y="1052736"/>
            <a:ext cx="6624736" cy="5112568"/>
          </a:xfrm>
        </p:spPr>
        <p:txBody>
          <a:bodyPr/>
          <a:lstStyle/>
          <a:p>
            <a:r>
              <a:rPr lang="sk-SK" sz="2200" dirty="0" smtClean="0"/>
              <a:t>WIKIPÉDIA  </a:t>
            </a:r>
            <a:r>
              <a:rPr lang="sk-SK" sz="2200" dirty="0" smtClean="0">
                <a:hlinkClick r:id="rId2"/>
              </a:rPr>
              <a:t>http://</a:t>
            </a:r>
            <a:r>
              <a:rPr lang="sk-SK" sz="2200" dirty="0" smtClean="0">
                <a:hlinkClick r:id="rId2"/>
              </a:rPr>
              <a:t>sk.wikipedia.org/wiki/Inform%C3%A1cia</a:t>
            </a:r>
            <a:endParaRPr lang="sk-SK" sz="2200" dirty="0" smtClean="0"/>
          </a:p>
          <a:p>
            <a:r>
              <a:rPr lang="sk-SK" sz="2200" dirty="0" smtClean="0"/>
              <a:t>Údaje informácie, znalosti </a:t>
            </a:r>
            <a:r>
              <a:rPr lang="sk-SK" sz="2200" dirty="0" smtClean="0">
                <a:hlinkClick r:id="rId3"/>
              </a:rPr>
              <a:t>http</a:t>
            </a:r>
            <a:r>
              <a:rPr lang="sk-SK" sz="2200" dirty="0" smtClean="0">
                <a:hlinkClick r:id="rId3"/>
              </a:rPr>
              <a:t>://studium.webnode.sk</a:t>
            </a:r>
            <a:r>
              <a:rPr lang="sk-SK" sz="2200" dirty="0" smtClean="0">
                <a:hlinkClick r:id="rId3"/>
              </a:rPr>
              <a:t>/</a:t>
            </a:r>
            <a:endParaRPr lang="sk-SK" sz="2200" dirty="0" smtClean="0"/>
          </a:p>
          <a:p>
            <a:r>
              <a:rPr lang="sk-SK" sz="2200" dirty="0" smtClean="0"/>
              <a:t>Číselné sústavy </a:t>
            </a:r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sk-SK" sz="2200" dirty="0" smtClean="0">
                <a:hlinkClick r:id="rId4"/>
              </a:rPr>
              <a:t>https</a:t>
            </a:r>
            <a:r>
              <a:rPr lang="sk-SK" sz="2200" dirty="0" smtClean="0">
                <a:hlinkClick r:id="rId4"/>
              </a:rPr>
              <a:t>://</a:t>
            </a:r>
            <a:r>
              <a:rPr lang="sk-SK" sz="2200" dirty="0" smtClean="0">
                <a:hlinkClick r:id="rId4"/>
              </a:rPr>
              <a:t>sites.google.com/site/rosicova/studijne-materialy/informacie/sustavy</a:t>
            </a:r>
            <a:endParaRPr lang="sk-SK" sz="2200" dirty="0" smtClean="0"/>
          </a:p>
          <a:p>
            <a:r>
              <a:rPr lang="sk-SK" sz="2200" dirty="0" smtClean="0"/>
              <a:t>Prevody</a:t>
            </a:r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sk-SK" sz="2200" dirty="0" smtClean="0">
                <a:hlinkClick r:id="rId5"/>
              </a:rPr>
              <a:t>http</a:t>
            </a:r>
            <a:r>
              <a:rPr lang="sk-SK" sz="2200" dirty="0" smtClean="0">
                <a:hlinkClick r:id="rId5"/>
              </a:rPr>
              <a:t>://</a:t>
            </a:r>
            <a:r>
              <a:rPr lang="sk-SK" sz="2200" dirty="0" smtClean="0">
                <a:hlinkClick r:id="rId5"/>
              </a:rPr>
              <a:t>www.hedvigova.szm.com/prevody2.htm</a:t>
            </a:r>
            <a:endParaRPr lang="sk-SK" sz="2200" dirty="0" smtClean="0"/>
          </a:p>
          <a:p>
            <a:r>
              <a:rPr lang="sk-SK" sz="2200" dirty="0" smtClean="0"/>
              <a:t>Dvojková sústava</a:t>
            </a:r>
          </a:p>
          <a:p>
            <a:pPr>
              <a:buNone/>
            </a:pPr>
            <a:r>
              <a:rPr lang="sk-SK" sz="2200" dirty="0" smtClean="0"/>
              <a:t>	</a:t>
            </a:r>
            <a:r>
              <a:rPr lang="sk-SK" sz="2200" dirty="0" smtClean="0">
                <a:hlinkClick r:id="rId6"/>
              </a:rPr>
              <a:t>http://</a:t>
            </a:r>
            <a:r>
              <a:rPr lang="sk-SK" sz="2200" dirty="0" smtClean="0">
                <a:hlinkClick r:id="rId6"/>
              </a:rPr>
              <a:t>sk.wikipedia.org/wiki/Dvojkov%C3%A1_%</a:t>
            </a:r>
            <a:r>
              <a:rPr lang="sk-SK" sz="2200" dirty="0" smtClean="0">
                <a:hlinkClick r:id="rId6"/>
              </a:rPr>
              <a:t>C4%8D%C3%ADseln%C3%A1_s%C3%BAstava</a:t>
            </a:r>
            <a:endParaRPr lang="sk-SK" sz="2200" dirty="0" smtClean="0"/>
          </a:p>
          <a:p>
            <a:r>
              <a:rPr lang="sk-SK" sz="2200" dirty="0" err="1" smtClean="0"/>
              <a:t>Youtube.com</a:t>
            </a:r>
            <a:r>
              <a:rPr lang="sk-SK" sz="2200" dirty="0" smtClean="0"/>
              <a:t> - </a:t>
            </a:r>
            <a:r>
              <a:rPr lang="sk-SK" sz="2200" dirty="0" smtClean="0">
                <a:hlinkClick r:id="rId7"/>
              </a:rPr>
              <a:t>https://</a:t>
            </a:r>
            <a:r>
              <a:rPr lang="sk-SK" sz="2200" dirty="0" smtClean="0">
                <a:hlinkClick r:id="rId7"/>
              </a:rPr>
              <a:t>www.youtube.com</a:t>
            </a:r>
            <a:endParaRPr lang="sk-SK" sz="2200" dirty="0" smtClean="0"/>
          </a:p>
          <a:p>
            <a:endParaRPr lang="sk-SK" sz="2200" dirty="0" smtClean="0"/>
          </a:p>
          <a:p>
            <a:endParaRPr lang="sk-SK" sz="2200" dirty="0" smtClean="0"/>
          </a:p>
          <a:p>
            <a:endParaRPr lang="sk-SK" sz="2200" dirty="0" smtClean="0"/>
          </a:p>
          <a:p>
            <a:pPr>
              <a:buNone/>
            </a:pPr>
            <a:endParaRPr lang="sk-SK" sz="2200" dirty="0" smtClean="0"/>
          </a:p>
          <a:p>
            <a:endParaRPr lang="sk-SK" sz="2200" dirty="0" smtClean="0"/>
          </a:p>
          <a:p>
            <a:endParaRPr lang="sk-SK" sz="2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b="1" dirty="0" smtClean="0"/>
              <a:t>Údaj – význam pojmu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38400" y="1600200"/>
            <a:ext cx="6400800" cy="4997152"/>
          </a:xfrm>
        </p:spPr>
        <p:txBody>
          <a:bodyPr/>
          <a:lstStyle/>
          <a:p>
            <a:pPr>
              <a:buNone/>
              <a:defRPr/>
            </a:pPr>
            <a:r>
              <a:rPr lang="sk-SK" b="1" dirty="0" smtClean="0"/>
              <a:t>Počítače evidujú ÚDAJE – dáta</a:t>
            </a:r>
          </a:p>
          <a:p>
            <a:pPr>
              <a:buNone/>
              <a:defRPr/>
            </a:pPr>
            <a:r>
              <a:rPr lang="sk-SK" b="1" dirty="0" smtClean="0"/>
              <a:t>Čo je to údaj??? </a:t>
            </a:r>
          </a:p>
          <a:p>
            <a:pPr>
              <a:defRPr/>
            </a:pPr>
            <a:r>
              <a:rPr lang="sk-SK" b="1" dirty="0" smtClean="0"/>
              <a:t>Údaj</a:t>
            </a:r>
            <a:r>
              <a:rPr lang="sk-SK" dirty="0" smtClean="0"/>
              <a:t> </a:t>
            </a:r>
            <a:r>
              <a:rPr lang="sk-SK" sz="2800" dirty="0" smtClean="0">
                <a:effectLst/>
              </a:rPr>
              <a:t>je každá správa bez ohľadu na to, či má pre nás nejaký informačný obsah alebo nie</a:t>
            </a:r>
          </a:p>
          <a:p>
            <a:pPr>
              <a:defRPr/>
            </a:pP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Údaj</a:t>
            </a:r>
            <a:r>
              <a:rPr lang="sk-SK" dirty="0" smtClean="0">
                <a:effectLst/>
              </a:rPr>
              <a:t> </a:t>
            </a:r>
            <a:r>
              <a:rPr lang="sk-SK" sz="2800" dirty="0" smtClean="0">
                <a:effectLst/>
              </a:rPr>
              <a:t>nesie určitý informačný obsah - ak nám daný údaj nepovie nič nového, hovoríme, že jeho informačný obsah je nulový</a:t>
            </a:r>
          </a:p>
          <a:p>
            <a:pPr>
              <a:defRPr/>
            </a:pPr>
            <a:endParaRPr lang="sk-SK" sz="2800" dirty="0" smtClean="0"/>
          </a:p>
          <a:p>
            <a:pPr>
              <a:defRPr/>
            </a:pPr>
            <a:endParaRPr lang="sk-SK" dirty="0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b="1" dirty="0" smtClean="0"/>
              <a:t>Údaj - rozdelenie údajov podľa cieľa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b="1" dirty="0" smtClean="0"/>
              <a:t>Údaj je základný prvok informácie </a:t>
            </a:r>
            <a:r>
              <a:rPr lang="sk-SK" dirty="0" smtClean="0"/>
              <a:t>a je nedeliteľný. Môžu to byť písmená, čísla a znaky</a:t>
            </a:r>
          </a:p>
          <a:p>
            <a:pPr>
              <a:buFont typeface="Wingdings" pitchFamily="2" charset="2"/>
              <a:buNone/>
              <a:defRPr/>
            </a:pPr>
            <a:r>
              <a:rPr lang="sk-SK" dirty="0" smtClean="0"/>
              <a:t>Podľa cieľa rozdeľujeme údaje:</a:t>
            </a:r>
          </a:p>
          <a:p>
            <a:pPr>
              <a:defRPr/>
            </a:pPr>
            <a:r>
              <a:rPr lang="pt-BR" dirty="0" smtClean="0"/>
              <a:t>na vstupné </a:t>
            </a:r>
            <a:r>
              <a:rPr lang="pt-BR" dirty="0" smtClean="0"/>
              <a:t>a</a:t>
            </a:r>
            <a:r>
              <a:rPr lang="sk-SK" dirty="0" smtClean="0"/>
              <a:t> </a:t>
            </a:r>
            <a:r>
              <a:rPr lang="pt-BR" dirty="0" smtClean="0"/>
              <a:t>výstupné</a:t>
            </a:r>
            <a:endParaRPr lang="pt-BR" dirty="0" smtClean="0"/>
          </a:p>
          <a:p>
            <a:pPr>
              <a:defRPr/>
            </a:pPr>
            <a:r>
              <a:rPr lang="pt-BR" dirty="0" smtClean="0"/>
              <a:t>na numerické a</a:t>
            </a:r>
            <a:r>
              <a:rPr lang="sk-SK" dirty="0" smtClean="0"/>
              <a:t> </a:t>
            </a:r>
            <a:r>
              <a:rPr lang="pt-BR" dirty="0" smtClean="0"/>
              <a:t>alfanumerické</a:t>
            </a:r>
          </a:p>
          <a:p>
            <a:pPr>
              <a:defRPr/>
            </a:pPr>
            <a:r>
              <a:rPr lang="sk-SK" dirty="0" smtClean="0"/>
              <a:t>a</a:t>
            </a:r>
            <a:r>
              <a:rPr lang="pt-BR" dirty="0" smtClean="0"/>
              <a:t>ktívne</a:t>
            </a:r>
            <a:r>
              <a:rPr lang="sk-SK" dirty="0" smtClean="0"/>
              <a:t> </a:t>
            </a:r>
            <a:r>
              <a:rPr lang="pt-BR" dirty="0" smtClean="0"/>
              <a:t>a</a:t>
            </a:r>
            <a:r>
              <a:rPr lang="sk-SK" dirty="0" smtClean="0"/>
              <a:t> </a:t>
            </a:r>
            <a:r>
              <a:rPr lang="pt-BR" dirty="0" smtClean="0"/>
              <a:t>pasívne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sk-SK" dirty="0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6400800" cy="814536"/>
          </a:xfrm>
        </p:spPr>
        <p:txBody>
          <a:bodyPr/>
          <a:lstStyle/>
          <a:p>
            <a:pPr>
              <a:defRPr/>
            </a:pPr>
            <a:r>
              <a:rPr lang="sk-SK" b="1" dirty="0" smtClean="0"/>
              <a:t>Informácia – význam pojmu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55776" y="836712"/>
            <a:ext cx="6588224" cy="5904656"/>
          </a:xfrm>
        </p:spPr>
        <p:txBody>
          <a:bodyPr/>
          <a:lstStyle/>
          <a:p>
            <a:pPr>
              <a:defRPr/>
            </a:pPr>
            <a:r>
              <a:rPr lang="sk-SK" b="1" dirty="0" smtClean="0"/>
              <a:t>Informácia</a:t>
            </a:r>
            <a:r>
              <a:rPr lang="sk-SK" dirty="0" smtClean="0"/>
              <a:t> </a:t>
            </a:r>
            <a:r>
              <a:rPr lang="sk-SK" sz="2800" dirty="0" smtClean="0"/>
              <a:t>je tá časť údajov, ktorá je pre prijímateľa zrozumiteľná a pochopiteľná. Znižuje nevedomosť prijímateľa, jeho neurčitosť a neistotu pri rozhodovaní. </a:t>
            </a:r>
          </a:p>
          <a:p>
            <a:pPr>
              <a:spcBef>
                <a:spcPts val="0"/>
              </a:spcBef>
              <a:defRPr/>
            </a:pPr>
            <a:r>
              <a:rPr lang="sk-SK" b="1" dirty="0" smtClean="0"/>
              <a:t>Informácia</a:t>
            </a:r>
            <a:r>
              <a:rPr lang="sk-SK" dirty="0" smtClean="0"/>
              <a:t> </a:t>
            </a:r>
            <a:r>
              <a:rPr lang="sk-SK" sz="2800" dirty="0" smtClean="0"/>
              <a:t>musí obsahovať fakty, ktorým prijímateľ rozumie</a:t>
            </a:r>
            <a:r>
              <a:rPr lang="sk-SK" dirty="0" smtClean="0"/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sk-SK" sz="2800" b="1" dirty="0" smtClean="0"/>
              <a:t>Informácie</a:t>
            </a:r>
            <a:r>
              <a:rPr lang="sk-SK" sz="2800" dirty="0" smtClean="0"/>
              <a:t> môžu byť pravdivé, nepravdivé.</a:t>
            </a:r>
          </a:p>
          <a:p>
            <a:pPr>
              <a:spcBef>
                <a:spcPts val="0"/>
              </a:spcBef>
              <a:defRPr/>
            </a:pPr>
            <a:r>
              <a:rPr lang="sk-SK" sz="2800" b="1" dirty="0" smtClean="0"/>
              <a:t>Každá informácia musí byť údajom ale nie každý údaj je informácia.</a:t>
            </a:r>
          </a:p>
          <a:p>
            <a:pPr>
              <a:spcBef>
                <a:spcPts val="0"/>
              </a:spcBef>
              <a:defRPr/>
            </a:pPr>
            <a:endParaRPr lang="sk-SK" sz="28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2627784" y="5805264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b="1" dirty="0" smtClean="0"/>
              <a:t>Rozdiel medzi údajom a informáciou je napr. takáto situácia: </a:t>
            </a:r>
            <a:r>
              <a:rPr lang="sk-SK" sz="1200" dirty="0" smtClean="0"/>
              <a:t>Keď sa nás niekto spýta, koľko je hodín - my sa pozrieme na hodinky a povieme: "Je 8 hodín." Pre nás to bol údaj, pretože sme po pohľade na hodinky vedeli, koľko je hodín. Ale pre toho, kto sa nás pýtal, koľko je hodín - pre toho to bola informácia, pretože mu povedala niečo nové.</a:t>
            </a:r>
            <a:endParaRPr lang="sk-SK" sz="1200" dirty="0"/>
          </a:p>
        </p:txBody>
      </p:sp>
      <p:sp>
        <p:nvSpPr>
          <p:cNvPr id="10" name="Ovál 9">
            <a:hlinkClick r:id="rId3" action="ppaction://hlinksldjump"/>
          </p:cNvPr>
          <p:cNvSpPr/>
          <p:nvPr/>
        </p:nvSpPr>
        <p:spPr>
          <a:xfrm>
            <a:off x="251520" y="5373216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b="1" dirty="0" smtClean="0"/>
              <a:t>Atribúty informácií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38400" y="1268413"/>
            <a:ext cx="6400800" cy="5256212"/>
          </a:xfrm>
        </p:spPr>
        <p:txBody>
          <a:bodyPr/>
          <a:lstStyle/>
          <a:p>
            <a:pPr>
              <a:buNone/>
              <a:defRPr/>
            </a:pPr>
            <a:r>
              <a:rPr lang="sk-SK" sz="2800" b="1" dirty="0" smtClean="0"/>
              <a:t>Informácia má byť: </a:t>
            </a:r>
          </a:p>
          <a:p>
            <a:pPr>
              <a:defRPr/>
            </a:pPr>
            <a:r>
              <a:rPr lang="sk-SK" sz="2800" b="1" dirty="0" smtClean="0"/>
              <a:t>Kvalitná</a:t>
            </a:r>
            <a:r>
              <a:rPr lang="sk-SK" sz="2800" dirty="0" smtClean="0"/>
              <a:t> – presná, spoľahlivá</a:t>
            </a:r>
          </a:p>
          <a:p>
            <a:pPr>
              <a:defRPr/>
            </a:pPr>
            <a:r>
              <a:rPr lang="sk-SK" sz="2800" b="1" dirty="0" smtClean="0"/>
              <a:t>Aktuálna </a:t>
            </a:r>
            <a:r>
              <a:rPr lang="sk-SK" sz="2800" dirty="0" smtClean="0"/>
              <a:t>– v správnom čase a na správnom mieste</a:t>
            </a:r>
          </a:p>
          <a:p>
            <a:pPr>
              <a:defRPr/>
            </a:pPr>
            <a:r>
              <a:rPr lang="sk-SK" sz="2800" b="1" dirty="0" smtClean="0"/>
              <a:t>Úplná</a:t>
            </a:r>
            <a:r>
              <a:rPr lang="sk-SK" sz="2800" dirty="0" smtClean="0"/>
              <a:t> – mala by informovať tak aby sa podľa nej mohlo rozhodnúť v rozhodovacích procesoch</a:t>
            </a:r>
          </a:p>
          <a:p>
            <a:pPr>
              <a:defRPr/>
            </a:pPr>
            <a:r>
              <a:rPr lang="sk-SK" sz="2800" b="1" dirty="0" smtClean="0"/>
              <a:t>Relevantná</a:t>
            </a:r>
            <a:r>
              <a:rPr lang="sk-SK" sz="2800" dirty="0" smtClean="0"/>
              <a:t> – platnosť a účelovosť informácie v súlade s podmienkami a potrebami, za ktorých sa človek rozhoduje</a:t>
            </a:r>
            <a:endParaRPr lang="sk-SK" sz="2800" dirty="0"/>
          </a:p>
        </p:txBody>
      </p:sp>
      <p:sp>
        <p:nvSpPr>
          <p:cNvPr id="4" name="Ovál 3">
            <a:hlinkClick r:id="rId2" action="ppaction://hlinksldjump"/>
          </p:cNvPr>
          <p:cNvSpPr/>
          <p:nvPr/>
        </p:nvSpPr>
        <p:spPr>
          <a:xfrm>
            <a:off x="323528" y="5373216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b="1" dirty="0" smtClean="0"/>
              <a:t>Znalosti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11760" y="1340768"/>
            <a:ext cx="6400800" cy="4924425"/>
          </a:xfrm>
        </p:spPr>
        <p:txBody>
          <a:bodyPr/>
          <a:lstStyle/>
          <a:p>
            <a:pPr>
              <a:defRPr/>
            </a:pPr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 to vzory, pravidlá, vzťahy</a:t>
            </a:r>
          </a:p>
          <a:p>
            <a:pPr>
              <a:defRPr/>
            </a:pPr>
            <a:endParaRPr lang="sk-S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 to organizované informácie využiteľné pri riešení problému</a:t>
            </a:r>
          </a:p>
          <a:p>
            <a:pPr>
              <a:defRPr/>
            </a:pPr>
            <a:endParaRPr lang="sk-S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Znamenajú fakty, alebo idey získané pozorovaním, skúmaním a skúsenosťou</a:t>
            </a:r>
          </a:p>
          <a:p>
            <a:pPr>
              <a:defRPr/>
            </a:pPr>
            <a:endParaRPr lang="sk-SK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sk-SK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Schopnosť aplikovať informácie</a:t>
            </a:r>
          </a:p>
          <a:p>
            <a:pPr>
              <a:defRPr/>
            </a:pPr>
            <a:endParaRPr lang="sk-SK" sz="2800" dirty="0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66048" cy="827112"/>
          </a:xfrm>
        </p:spPr>
        <p:txBody>
          <a:bodyPr/>
          <a:lstStyle/>
          <a:p>
            <a:pPr>
              <a:defRPr/>
            </a:pPr>
            <a:r>
              <a:rPr lang="sk-SK" b="1" dirty="0" smtClean="0"/>
              <a:t>Údaje, informácie, znalosti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83768" y="1052736"/>
            <a:ext cx="6400800" cy="5472608"/>
          </a:xfrm>
        </p:spPr>
        <p:txBody>
          <a:bodyPr/>
          <a:lstStyle/>
          <a:p>
            <a:pPr>
              <a:defRPr/>
            </a:pPr>
            <a:r>
              <a:rPr lang="sk-SK" sz="2800" b="1" dirty="0" smtClean="0"/>
              <a:t>Údaje</a:t>
            </a:r>
            <a:r>
              <a:rPr lang="sk-SK" sz="2800" dirty="0" smtClean="0"/>
              <a:t> - texty, fakty, čísla, obraz, zvuk...</a:t>
            </a:r>
          </a:p>
          <a:p>
            <a:pPr>
              <a:defRPr/>
            </a:pPr>
            <a:r>
              <a:rPr lang="sk-SK" sz="2800" b="1" dirty="0" smtClean="0"/>
              <a:t>údaje + význam + štruktúra </a:t>
            </a:r>
            <a:r>
              <a:rPr lang="sk-SK" sz="2800" dirty="0" smtClean="0"/>
              <a:t>=</a:t>
            </a:r>
          </a:p>
          <a:p>
            <a:pPr>
              <a:buNone/>
              <a:defRPr/>
            </a:pPr>
            <a:r>
              <a:rPr lang="sk-SK" sz="2800" dirty="0" smtClean="0"/>
              <a:t> </a:t>
            </a:r>
            <a:r>
              <a:rPr lang="sk-SK" sz="2800" b="1" dirty="0" smtClean="0"/>
              <a:t>Informácie</a:t>
            </a:r>
          </a:p>
          <a:p>
            <a:pPr>
              <a:defRPr/>
            </a:pPr>
            <a:r>
              <a:rPr lang="sk-SK" sz="2800" b="1" dirty="0" smtClean="0"/>
              <a:t>Informácie</a:t>
            </a:r>
            <a:r>
              <a:rPr lang="sk-SK" sz="2800" dirty="0" smtClean="0"/>
              <a:t> – sú organizované, štruktúrované, interpretované a sumarizované údaje</a:t>
            </a:r>
          </a:p>
          <a:p>
            <a:pPr>
              <a:defRPr/>
            </a:pPr>
            <a:r>
              <a:rPr lang="sk-SK" sz="2800" b="1" dirty="0" smtClean="0"/>
              <a:t>informácie + uvažovanie + vzťahy + aplikácia = </a:t>
            </a:r>
          </a:p>
          <a:p>
            <a:pPr>
              <a:buNone/>
              <a:defRPr/>
            </a:pPr>
            <a:r>
              <a:rPr lang="sk-SK" sz="2800" b="1" dirty="0" smtClean="0"/>
              <a:t>Znalosti</a:t>
            </a:r>
          </a:p>
          <a:p>
            <a:pPr>
              <a:defRPr/>
            </a:pPr>
            <a:r>
              <a:rPr lang="sk-SK" sz="2800" b="1" dirty="0" smtClean="0"/>
              <a:t>Znalosti</a:t>
            </a:r>
            <a:r>
              <a:rPr lang="sk-SK" sz="2800" dirty="0" smtClean="0"/>
              <a:t> – pravidlá, procesy, modely</a:t>
            </a:r>
          </a:p>
          <a:p>
            <a:pPr>
              <a:defRPr/>
            </a:pPr>
            <a:endParaRPr lang="sk-SK" dirty="0"/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smtClean="0"/>
              <a:t>Údaje, informácie, znalosti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339975" y="1844675"/>
            <a:ext cx="6226175" cy="3240088"/>
            <a:chOff x="452" y="1026"/>
            <a:chExt cx="4763" cy="2631"/>
          </a:xfrm>
        </p:grpSpPr>
        <p:sp>
          <p:nvSpPr>
            <p:cNvPr id="14358" name="Oval 4"/>
            <p:cNvSpPr>
              <a:spLocks noChangeArrowheads="1"/>
            </p:cNvSpPr>
            <p:nvPr/>
          </p:nvSpPr>
          <p:spPr bwMode="auto">
            <a:xfrm>
              <a:off x="1904" y="1026"/>
              <a:ext cx="1633" cy="771"/>
            </a:xfrm>
            <a:prstGeom prst="ellipse">
              <a:avLst/>
            </a:prstGeom>
            <a:solidFill>
              <a:srgbClr val="220AD4">
                <a:alpha val="50195"/>
              </a:srgb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sk-SK"/>
                <a:t>Informácie</a:t>
              </a:r>
            </a:p>
          </p:txBody>
        </p:sp>
        <p:sp>
          <p:nvSpPr>
            <p:cNvPr id="14359" name="Oval 5"/>
            <p:cNvSpPr>
              <a:spLocks noChangeArrowheads="1"/>
            </p:cNvSpPr>
            <p:nvPr/>
          </p:nvSpPr>
          <p:spPr bwMode="auto">
            <a:xfrm>
              <a:off x="452" y="2886"/>
              <a:ext cx="1633" cy="771"/>
            </a:xfrm>
            <a:prstGeom prst="ellipse">
              <a:avLst/>
            </a:prstGeom>
            <a:solidFill>
              <a:srgbClr val="220AD4">
                <a:alpha val="50195"/>
              </a:srgb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sk-SK"/>
                <a:t>Dáta</a:t>
              </a:r>
            </a:p>
          </p:txBody>
        </p:sp>
        <p:sp>
          <p:nvSpPr>
            <p:cNvPr id="14360" name="Oval 6"/>
            <p:cNvSpPr>
              <a:spLocks noChangeArrowheads="1"/>
            </p:cNvSpPr>
            <p:nvPr/>
          </p:nvSpPr>
          <p:spPr bwMode="auto">
            <a:xfrm>
              <a:off x="3582" y="2886"/>
              <a:ext cx="1633" cy="771"/>
            </a:xfrm>
            <a:prstGeom prst="ellipse">
              <a:avLst/>
            </a:prstGeom>
            <a:solidFill>
              <a:srgbClr val="220AD4">
                <a:alpha val="50195"/>
              </a:srgb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sk-SK"/>
                <a:t>Znalosti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763713" y="2205038"/>
            <a:ext cx="2473325" cy="2071687"/>
            <a:chOff x="1139" y="1389"/>
            <a:chExt cx="1599" cy="1305"/>
          </a:xfrm>
        </p:grpSpPr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139" y="1389"/>
              <a:ext cx="108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k-SK"/>
                <a:t>zmysel</a:t>
              </a:r>
            </a:p>
            <a:p>
              <a:pPr algn="ctr"/>
              <a:r>
                <a:rPr lang="sk-SK"/>
                <a:t>význam</a:t>
              </a:r>
            </a:p>
          </p:txBody>
        </p:sp>
        <p:cxnSp>
          <p:nvCxnSpPr>
            <p:cNvPr id="14357" name="AutoShape 22"/>
            <p:cNvCxnSpPr>
              <a:cxnSpLocks noChangeShapeType="1"/>
              <a:stCxn id="14359" idx="1"/>
              <a:endCxn id="14358" idx="2"/>
            </p:cNvCxnSpPr>
            <p:nvPr/>
          </p:nvCxnSpPr>
          <p:spPr bwMode="auto">
            <a:xfrm rot="5400000" flipH="1" flipV="1">
              <a:off x="1623" y="1578"/>
              <a:ext cx="1232" cy="999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373813" y="2319338"/>
            <a:ext cx="2587625" cy="1955800"/>
            <a:chOff x="4015" y="1461"/>
            <a:chExt cx="1630" cy="1232"/>
          </a:xfrm>
        </p:grpSpPr>
        <p:sp>
          <p:nvSpPr>
            <p:cNvPr id="14354" name="Text Box 13"/>
            <p:cNvSpPr txBox="1">
              <a:spLocks noChangeArrowheads="1"/>
            </p:cNvSpPr>
            <p:nvPr/>
          </p:nvSpPr>
          <p:spPr bwMode="auto">
            <a:xfrm>
              <a:off x="4785" y="1570"/>
              <a:ext cx="8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sk-SK"/>
                <a:t>pochopenie</a:t>
              </a:r>
            </a:p>
          </p:txBody>
        </p:sp>
        <p:cxnSp>
          <p:nvCxnSpPr>
            <p:cNvPr id="14355" name="AutoShape 23"/>
            <p:cNvCxnSpPr>
              <a:cxnSpLocks noChangeShapeType="1"/>
              <a:stCxn id="14358" idx="6"/>
              <a:endCxn id="14360" idx="7"/>
            </p:cNvCxnSpPr>
            <p:nvPr/>
          </p:nvCxnSpPr>
          <p:spPr bwMode="auto">
            <a:xfrm>
              <a:off x="4015" y="1461"/>
              <a:ext cx="1185" cy="1232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657475" y="4940300"/>
            <a:ext cx="5602288" cy="871538"/>
            <a:chOff x="1743" y="3112"/>
            <a:chExt cx="3529" cy="549"/>
          </a:xfrm>
        </p:grpSpPr>
        <p:sp>
          <p:nvSpPr>
            <p:cNvPr id="14352" name="Text Box 18"/>
            <p:cNvSpPr txBox="1">
              <a:spLocks noChangeArrowheads="1"/>
            </p:cNvSpPr>
            <p:nvPr/>
          </p:nvSpPr>
          <p:spPr bwMode="auto">
            <a:xfrm flipH="1">
              <a:off x="3130" y="3430"/>
              <a:ext cx="8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sk-SK"/>
                <a:t>spracovanie</a:t>
              </a:r>
            </a:p>
          </p:txBody>
        </p:sp>
        <p:cxnSp>
          <p:nvCxnSpPr>
            <p:cNvPr id="14353" name="AutoShape 24"/>
            <p:cNvCxnSpPr>
              <a:cxnSpLocks noChangeShapeType="1"/>
              <a:stCxn id="14360" idx="5"/>
              <a:endCxn id="14359" idx="3"/>
            </p:cNvCxnSpPr>
            <p:nvPr/>
          </p:nvCxnSpPr>
          <p:spPr bwMode="auto">
            <a:xfrm rot="5400000">
              <a:off x="3504" y="1351"/>
              <a:ext cx="8" cy="3529"/>
            </a:xfrm>
            <a:prstGeom prst="curvedConnector3">
              <a:avLst>
                <a:gd name="adj1" fmla="val 2895046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6062663" y="2654300"/>
            <a:ext cx="1438275" cy="1481138"/>
            <a:chOff x="3819" y="1672"/>
            <a:chExt cx="906" cy="933"/>
          </a:xfrm>
        </p:grpSpPr>
        <p:cxnSp>
          <p:nvCxnSpPr>
            <p:cNvPr id="14350" name="AutoShape 28"/>
            <p:cNvCxnSpPr>
              <a:cxnSpLocks noChangeShapeType="1"/>
              <a:stCxn id="14360" idx="0"/>
              <a:endCxn id="14358" idx="5"/>
            </p:cNvCxnSpPr>
            <p:nvPr/>
          </p:nvCxnSpPr>
          <p:spPr bwMode="auto">
            <a:xfrm rot="16200000" flipV="1">
              <a:off x="3805" y="1686"/>
              <a:ext cx="933" cy="906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14351" name="Text Box 32"/>
            <p:cNvSpPr txBox="1">
              <a:spLocks noChangeArrowheads="1"/>
            </p:cNvSpPr>
            <p:nvPr/>
          </p:nvSpPr>
          <p:spPr bwMode="auto">
            <a:xfrm>
              <a:off x="4014" y="1752"/>
              <a:ext cx="675" cy="19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>
                  <a:solidFill>
                    <a:srgbClr val="FF0000"/>
                  </a:solidFill>
                </a:rPr>
                <a:t>vysvetlenie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3132138" y="2636838"/>
            <a:ext cx="1419225" cy="1498600"/>
            <a:chOff x="1973" y="1672"/>
            <a:chExt cx="894" cy="933"/>
          </a:xfrm>
        </p:grpSpPr>
        <p:cxnSp>
          <p:nvCxnSpPr>
            <p:cNvPr id="14348" name="AutoShape 29"/>
            <p:cNvCxnSpPr>
              <a:cxnSpLocks noChangeShapeType="1"/>
              <a:stCxn id="14358" idx="3"/>
              <a:endCxn id="14359" idx="0"/>
            </p:cNvCxnSpPr>
            <p:nvPr/>
          </p:nvCxnSpPr>
          <p:spPr bwMode="auto">
            <a:xfrm rot="5400000">
              <a:off x="2040" y="1779"/>
              <a:ext cx="933" cy="720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14349" name="Text Box 34"/>
            <p:cNvSpPr txBox="1">
              <a:spLocks noChangeArrowheads="1"/>
            </p:cNvSpPr>
            <p:nvPr/>
          </p:nvSpPr>
          <p:spPr bwMode="auto">
            <a:xfrm>
              <a:off x="1973" y="1941"/>
              <a:ext cx="724" cy="19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>
                  <a:solidFill>
                    <a:srgbClr val="FF0000"/>
                  </a:solidFill>
                </a:rPr>
                <a:t>spracovanie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4167188" y="4268788"/>
            <a:ext cx="2582862" cy="331787"/>
            <a:chOff x="2625" y="2689"/>
            <a:chExt cx="1627" cy="209"/>
          </a:xfrm>
        </p:grpSpPr>
        <p:cxnSp>
          <p:nvCxnSpPr>
            <p:cNvPr id="14346" name="AutoShape 30"/>
            <p:cNvCxnSpPr>
              <a:cxnSpLocks noChangeShapeType="1"/>
              <a:stCxn id="14359" idx="7"/>
              <a:endCxn id="14360" idx="1"/>
            </p:cNvCxnSpPr>
            <p:nvPr/>
          </p:nvCxnSpPr>
          <p:spPr bwMode="auto">
            <a:xfrm rot="5400000" flipH="1" flipV="1">
              <a:off x="3435" y="1879"/>
              <a:ext cx="8" cy="1627"/>
            </a:xfrm>
            <a:prstGeom prst="curvedConnector3">
              <a:avLst>
                <a:gd name="adj1" fmla="val 2895046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14347" name="Text Box 36"/>
            <p:cNvSpPr txBox="1">
              <a:spLocks noChangeArrowheads="1"/>
            </p:cNvSpPr>
            <p:nvPr/>
          </p:nvSpPr>
          <p:spPr bwMode="auto">
            <a:xfrm>
              <a:off x="3061" y="2704"/>
              <a:ext cx="699" cy="19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>
                  <a:solidFill>
                    <a:srgbClr val="FF0000"/>
                  </a:solidFill>
                </a:rPr>
                <a:t>pochopenie</a:t>
              </a:r>
            </a:p>
          </p:txBody>
        </p:sp>
      </p:grpSp>
      <p:sp>
        <p:nvSpPr>
          <p:cNvPr id="26" name="Ovál 25">
            <a:hlinkClick r:id="rId2" action="ppaction://hlinksldjump"/>
          </p:cNvPr>
          <p:cNvSpPr/>
          <p:nvPr/>
        </p:nvSpPr>
        <p:spPr>
          <a:xfrm>
            <a:off x="323528" y="5445224"/>
            <a:ext cx="1512168" cy="5760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Späť na obsah</a:t>
            </a:r>
            <a:endParaRPr lang="sk-SK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ávrh">
  <a:themeElements>
    <a:clrScheme name="Návrh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ávrh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ávrh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ávrh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1102</Words>
  <Application>Microsoft Office PowerPoint</Application>
  <PresentationFormat>Prezentácia na obrazovke (4:3)</PresentationFormat>
  <Paragraphs>239</Paragraphs>
  <Slides>29</Slides>
  <Notes>2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29</vt:i4>
      </vt:variant>
    </vt:vector>
  </HeadingPairs>
  <TitlesOfParts>
    <vt:vector size="31" baseType="lpstr">
      <vt:lpstr>Návrh</vt:lpstr>
      <vt:lpstr>list</vt:lpstr>
      <vt:lpstr>Základné pojmy informatiky  údaj, informácia, znalosť, jednotky informácie, číselné sústavy </vt:lpstr>
      <vt:lpstr>OBSAH   1. časť – základne pojmy</vt:lpstr>
      <vt:lpstr>Údaj – význam pojmu</vt:lpstr>
      <vt:lpstr>Údaj - rozdelenie údajov podľa cieľa </vt:lpstr>
      <vt:lpstr>Informácia – význam pojmu</vt:lpstr>
      <vt:lpstr>Atribúty informácií</vt:lpstr>
      <vt:lpstr>Znalosti</vt:lpstr>
      <vt:lpstr>Údaje, informácie, znalosti</vt:lpstr>
      <vt:lpstr>Údaje, informácie, znalosti</vt:lpstr>
      <vt:lpstr>Jednotky informácie</vt:lpstr>
      <vt:lpstr>Ďalšie jednotky informácie</vt:lpstr>
      <vt:lpstr>Informatika</vt:lpstr>
      <vt:lpstr>Opakovanie</vt:lpstr>
      <vt:lpstr>OBSAH   2. časť – Číselné sústavy</vt:lpstr>
      <vt:lpstr>Číselné sústavy</vt:lpstr>
      <vt:lpstr>Typy číselných sústav</vt:lpstr>
      <vt:lpstr>Desiatková sústava</vt:lpstr>
      <vt:lpstr>Dvojková sústava - binárna</vt:lpstr>
      <vt:lpstr>Všeobecný zápis čísla v pozičnej sústave </vt:lpstr>
      <vt:lpstr>Prevod čísla z dvojkovej do desiatkovej sústavy</vt:lpstr>
      <vt:lpstr>Prevod čísla z desiatkovej do dvojkovej sústavy</vt:lpstr>
      <vt:lpstr>Iné číselné sústavy?</vt:lpstr>
      <vt:lpstr>Osmičková sústava - oktálna</vt:lpstr>
      <vt:lpstr>Šestnástková sústava - hexadecimálna</vt:lpstr>
      <vt:lpstr>Prevody medzi sústavami pomocou tabuľky</vt:lpstr>
      <vt:lpstr>Príklad použitia kalkulačky</vt:lpstr>
      <vt:lpstr>Opakovanie</vt:lpstr>
      <vt:lpstr>ĎAKUJEM ZA POZORNOSŤ</vt:lpstr>
      <vt:lpstr>Zdroje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Kodovanie Textu</dc:title>
  <dc:creator>Andrej</dc:creator>
  <cp:lastModifiedBy>kabetka</cp:lastModifiedBy>
  <cp:revision>125</cp:revision>
  <dcterms:created xsi:type="dcterms:W3CDTF">2006-02-28T17:52:35Z</dcterms:created>
  <dcterms:modified xsi:type="dcterms:W3CDTF">2014-05-26T18:17:03Z</dcterms:modified>
</cp:coreProperties>
</file>